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98"/>
    <p:restoredTop sz="94610"/>
  </p:normalViewPr>
  <p:slideViewPr>
    <p:cSldViewPr snapToGrid="0" snapToObjects="1">
      <p:cViewPr varScale="1">
        <p:scale>
          <a:sx n="37" d="100"/>
          <a:sy n="37" d="100"/>
        </p:scale>
        <p:origin x="208" y="20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328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09.png"/><Relationship Id="rId18" Type="http://schemas.openxmlformats.org/officeDocument/2006/relationships/image" Target="../media/image114.png"/><Relationship Id="rId3" Type="http://schemas.openxmlformats.org/officeDocument/2006/relationships/image" Target="../media/image102.png"/><Relationship Id="rId21" Type="http://schemas.openxmlformats.org/officeDocument/2006/relationships/image" Target="../media/image117.png"/><Relationship Id="rId7" Type="http://schemas.openxmlformats.org/officeDocument/2006/relationships/image" Target="../media/image104.png"/><Relationship Id="rId12" Type="http://schemas.openxmlformats.org/officeDocument/2006/relationships/image" Target="../media/image108.png"/><Relationship Id="rId17" Type="http://schemas.openxmlformats.org/officeDocument/2006/relationships/image" Target="../media/image113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12.png"/><Relationship Id="rId20" Type="http://schemas.openxmlformats.org/officeDocument/2006/relationships/image" Target="../media/image1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107.png"/><Relationship Id="rId5" Type="http://schemas.openxmlformats.org/officeDocument/2006/relationships/image" Target="../media/image103.png"/><Relationship Id="rId15" Type="http://schemas.openxmlformats.org/officeDocument/2006/relationships/image" Target="../media/image111.png"/><Relationship Id="rId10" Type="http://schemas.openxmlformats.org/officeDocument/2006/relationships/image" Target="../media/image106.png"/><Relationship Id="rId19" Type="http://schemas.openxmlformats.org/officeDocument/2006/relationships/image" Target="../media/image115.png"/><Relationship Id="rId4" Type="http://schemas.openxmlformats.org/officeDocument/2006/relationships/image" Target="../media/image10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Relationship Id="rId22" Type="http://schemas.openxmlformats.org/officeDocument/2006/relationships/image" Target="../media/image1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20.png"/><Relationship Id="rId1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10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3" Type="http://schemas.openxmlformats.org/officeDocument/2006/relationships/image" Target="../media/image46.png"/><Relationship Id="rId21" Type="http://schemas.openxmlformats.org/officeDocument/2006/relationships/image" Target="../media/image62.png"/><Relationship Id="rId7" Type="http://schemas.openxmlformats.org/officeDocument/2006/relationships/image" Target="../media/image49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2.png"/><Relationship Id="rId5" Type="http://schemas.openxmlformats.org/officeDocument/2006/relationships/image" Target="../media/image47.png"/><Relationship Id="rId15" Type="http://schemas.openxmlformats.org/officeDocument/2006/relationships/image" Target="../media/image56.png"/><Relationship Id="rId10" Type="http://schemas.openxmlformats.org/officeDocument/2006/relationships/image" Target="../media/image34.png"/><Relationship Id="rId19" Type="http://schemas.openxmlformats.org/officeDocument/2006/relationships/image" Target="../media/image60.png"/><Relationship Id="rId4" Type="http://schemas.openxmlformats.org/officeDocument/2006/relationships/image" Target="../media/image10.png"/><Relationship Id="rId9" Type="http://schemas.openxmlformats.org/officeDocument/2006/relationships/image" Target="../media/image51.png"/><Relationship Id="rId14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10.png"/><Relationship Id="rId9" Type="http://schemas.openxmlformats.org/officeDocument/2006/relationships/image" Target="../media/image68.png"/><Relationship Id="rId1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73.png"/><Relationship Id="rId7" Type="http://schemas.openxmlformats.org/officeDocument/2006/relationships/image" Target="../media/image76.png"/><Relationship Id="rId12" Type="http://schemas.openxmlformats.org/officeDocument/2006/relationships/image" Target="../media/image8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openxmlformats.org/officeDocument/2006/relationships/image" Target="../media/image79.png"/><Relationship Id="rId5" Type="http://schemas.openxmlformats.org/officeDocument/2006/relationships/image" Target="../media/image74.png"/><Relationship Id="rId10" Type="http://schemas.openxmlformats.org/officeDocument/2006/relationships/image" Target="../media/image78.png"/><Relationship Id="rId4" Type="http://schemas.openxmlformats.org/officeDocument/2006/relationships/image" Target="../media/image10.png"/><Relationship Id="rId9" Type="http://schemas.openxmlformats.org/officeDocument/2006/relationships/image" Target="../media/image7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3" Type="http://schemas.openxmlformats.org/officeDocument/2006/relationships/image" Target="../media/image1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4" Type="http://schemas.openxmlformats.org/officeDocument/2006/relationships/image" Target="../media/image1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92.png"/><Relationship Id="rId3" Type="http://schemas.openxmlformats.org/officeDocument/2006/relationships/image" Target="../media/image1.png"/><Relationship Id="rId7" Type="http://schemas.openxmlformats.org/officeDocument/2006/relationships/image" Target="../media/image97.png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png"/><Relationship Id="rId11" Type="http://schemas.openxmlformats.org/officeDocument/2006/relationships/image" Target="../media/image100.pn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image" Target="../media/image10.png"/><Relationship Id="rId9" Type="http://schemas.openxmlformats.org/officeDocument/2006/relationships/image" Target="../media/image8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144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34800" y="0"/>
            <a:ext cx="457200" cy="4572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" cy="18288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0" y="2952750"/>
            <a:ext cx="1219200" cy="381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28800" y="4362450"/>
            <a:ext cx="8534400" cy="1219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54071" y="6515100"/>
            <a:ext cx="76200" cy="762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4572000"/>
            <a:ext cx="12192000" cy="2286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1706880" y="1581150"/>
            <a:ext cx="877824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4500"/>
              </a:lnSpc>
              <a:buNone/>
            </a:pPr>
            <a:r>
              <a:rPr lang="en-US" sz="4500" b="1" kern="0" spc="-9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Negative Yield Debt</a:t>
            </a:r>
            <a:endParaRPr lang="en-US" sz="4500" dirty="0"/>
          </a:p>
        </p:txBody>
      </p:sp>
      <p:sp>
        <p:nvSpPr>
          <p:cNvPr id="12" name="Text 1"/>
          <p:cNvSpPr/>
          <p:nvPr/>
        </p:nvSpPr>
        <p:spPr>
          <a:xfrm>
            <a:off x="1706880" y="2305050"/>
            <a:ext cx="87782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Market Dynamics and Financial Implications</a:t>
            </a:r>
            <a:endParaRPr lang="en-US" sz="2250" dirty="0"/>
          </a:p>
        </p:txBody>
      </p:sp>
      <p:sp>
        <p:nvSpPr>
          <p:cNvPr id="13" name="Text 2"/>
          <p:cNvSpPr/>
          <p:nvPr/>
        </p:nvSpPr>
        <p:spPr>
          <a:xfrm>
            <a:off x="2438400" y="3295650"/>
            <a:ext cx="73152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An analysis of global negative-yielding debt markets, their drivers, and implications for the financial system</a:t>
            </a:r>
            <a:endParaRPr lang="en-US" sz="1500" dirty="0"/>
          </a:p>
        </p:txBody>
      </p:sp>
      <p:sp>
        <p:nvSpPr>
          <p:cNvPr id="14" name="Text 3"/>
          <p:cNvSpPr/>
          <p:nvPr/>
        </p:nvSpPr>
        <p:spPr>
          <a:xfrm>
            <a:off x="1828800" y="5657850"/>
            <a:ext cx="349151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2010</a:t>
            </a:r>
            <a:endParaRPr lang="en-US" sz="900" dirty="0"/>
          </a:p>
        </p:txBody>
      </p:sp>
      <p:sp>
        <p:nvSpPr>
          <p:cNvPr id="15" name="Text 4"/>
          <p:cNvSpPr/>
          <p:nvPr/>
        </p:nvSpPr>
        <p:spPr>
          <a:xfrm>
            <a:off x="5950446" y="5657850"/>
            <a:ext cx="349151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2014</a:t>
            </a:r>
            <a:endParaRPr lang="en-US" sz="900" dirty="0"/>
          </a:p>
        </p:txBody>
      </p:sp>
      <p:sp>
        <p:nvSpPr>
          <p:cNvPr id="16" name="Text 5"/>
          <p:cNvSpPr/>
          <p:nvPr/>
        </p:nvSpPr>
        <p:spPr>
          <a:xfrm>
            <a:off x="10072092" y="5657850"/>
            <a:ext cx="349151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2019</a:t>
            </a:r>
            <a:endParaRPr lang="en-US" sz="900" dirty="0"/>
          </a:p>
        </p:txBody>
      </p:sp>
      <p:sp>
        <p:nvSpPr>
          <p:cNvPr id="17" name="Text 6"/>
          <p:cNvSpPr/>
          <p:nvPr/>
        </p:nvSpPr>
        <p:spPr>
          <a:xfrm>
            <a:off x="457200" y="6457950"/>
            <a:ext cx="2664619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Report Date: November 11, 2025</a:t>
            </a:r>
            <a:endParaRPr lang="en-US" sz="1050" dirty="0"/>
          </a:p>
        </p:txBody>
      </p:sp>
      <p:sp>
        <p:nvSpPr>
          <p:cNvPr id="18" name="Text 7"/>
          <p:cNvSpPr/>
          <p:nvPr/>
        </p:nvSpPr>
        <p:spPr>
          <a:xfrm>
            <a:off x="10106471" y="6457950"/>
            <a:ext cx="1953994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Financial Analysis Series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723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838200"/>
            <a:ext cx="9144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09675"/>
            <a:ext cx="228600" cy="2286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638300"/>
            <a:ext cx="381000" cy="381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963" y="1743075"/>
            <a:ext cx="219075" cy="1714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2590800"/>
            <a:ext cx="381000" cy="381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2695575"/>
            <a:ext cx="171450" cy="1714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3276600"/>
            <a:ext cx="381000" cy="381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3381375"/>
            <a:ext cx="190500" cy="1714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038600"/>
            <a:ext cx="5410200" cy="1676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305300"/>
            <a:ext cx="190500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686300"/>
            <a:ext cx="17145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991100"/>
            <a:ext cx="1524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5295900"/>
            <a:ext cx="1524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800" y="1181100"/>
            <a:ext cx="5410200" cy="2095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3505200"/>
            <a:ext cx="5410200" cy="30861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29400" y="3762375"/>
            <a:ext cx="228600" cy="2286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29400" y="4572000"/>
            <a:ext cx="1549301" cy="17907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31101" y="4572000"/>
            <a:ext cx="1549450" cy="17907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991451" y="4724400"/>
            <a:ext cx="228600" cy="3048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032950" y="4572000"/>
            <a:ext cx="1549450" cy="17907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693301" y="4724400"/>
            <a:ext cx="228600" cy="304800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Future Outlook and Policy Normalization Risks</a:t>
            </a:r>
            <a:endParaRPr lang="en-US" sz="2700" dirty="0"/>
          </a:p>
        </p:txBody>
      </p:sp>
      <p:sp>
        <p:nvSpPr>
          <p:cNvPr id="25" name="Text 1"/>
          <p:cNvSpPr/>
          <p:nvPr/>
        </p:nvSpPr>
        <p:spPr>
          <a:xfrm>
            <a:off x="723900" y="1181100"/>
            <a:ext cx="649224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Long-term Persistence Factors</a:t>
            </a:r>
            <a:endParaRPr lang="en-US" sz="1800" dirty="0"/>
          </a:p>
        </p:txBody>
      </p:sp>
      <p:sp>
        <p:nvSpPr>
          <p:cNvPr id="26" name="Text 2"/>
          <p:cNvSpPr/>
          <p:nvPr/>
        </p:nvSpPr>
        <p:spPr>
          <a:xfrm>
            <a:off x="914400" y="1666875"/>
            <a:ext cx="240476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Aging Demographics</a:t>
            </a:r>
            <a:endParaRPr lang="en-US" sz="1350" dirty="0"/>
          </a:p>
        </p:txBody>
      </p:sp>
      <p:sp>
        <p:nvSpPr>
          <p:cNvPr id="27" name="Text 3"/>
          <p:cNvSpPr/>
          <p:nvPr/>
        </p:nvSpPr>
        <p:spPr>
          <a:xfrm>
            <a:off x="914400" y="1905000"/>
            <a:ext cx="48768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Increasing population age profiles in developed economies boost saving rates</a:t>
            </a:r>
            <a:endParaRPr lang="en-US" sz="1350" dirty="0"/>
          </a:p>
        </p:txBody>
      </p:sp>
      <p:sp>
        <p:nvSpPr>
          <p:cNvPr id="28" name="Text 4"/>
          <p:cNvSpPr/>
          <p:nvPr/>
        </p:nvSpPr>
        <p:spPr>
          <a:xfrm>
            <a:off x="914400" y="2619375"/>
            <a:ext cx="28676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Low Productivity Growth</a:t>
            </a:r>
            <a:endParaRPr lang="en-US" sz="1350" dirty="0"/>
          </a:p>
        </p:txBody>
      </p:sp>
      <p:sp>
        <p:nvSpPr>
          <p:cNvPr id="29" name="Text 5"/>
          <p:cNvSpPr/>
          <p:nvPr/>
        </p:nvSpPr>
        <p:spPr>
          <a:xfrm>
            <a:off x="914400" y="2857500"/>
            <a:ext cx="5606058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Structural factors limiting economic output per worker</a:t>
            </a:r>
            <a:endParaRPr lang="en-US" sz="1350" dirty="0"/>
          </a:p>
        </p:txBody>
      </p:sp>
      <p:sp>
        <p:nvSpPr>
          <p:cNvPr id="30" name="Text 6"/>
          <p:cNvSpPr/>
          <p:nvPr/>
        </p:nvSpPr>
        <p:spPr>
          <a:xfrm>
            <a:off x="914400" y="3305175"/>
            <a:ext cx="227278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Global Savings Glut</a:t>
            </a:r>
            <a:endParaRPr lang="en-US" sz="1350" dirty="0"/>
          </a:p>
        </p:txBody>
      </p:sp>
      <p:sp>
        <p:nvSpPr>
          <p:cNvPr id="31" name="Text 7"/>
          <p:cNvSpPr/>
          <p:nvPr/>
        </p:nvSpPr>
        <p:spPr>
          <a:xfrm>
            <a:off x="914400" y="3543300"/>
            <a:ext cx="54255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Excess global savings over investment opportunities</a:t>
            </a:r>
            <a:endParaRPr lang="en-US" sz="1350" dirty="0"/>
          </a:p>
        </p:txBody>
      </p:sp>
      <p:sp>
        <p:nvSpPr>
          <p:cNvPr id="32" name="Text 8"/>
          <p:cNvSpPr/>
          <p:nvPr/>
        </p:nvSpPr>
        <p:spPr>
          <a:xfrm>
            <a:off x="876300" y="4267200"/>
            <a:ext cx="59436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Policy Normalization Risks</a:t>
            </a:r>
            <a:endParaRPr lang="en-US" sz="1500" dirty="0"/>
          </a:p>
        </p:txBody>
      </p:sp>
      <p:sp>
        <p:nvSpPr>
          <p:cNvPr id="33" name="Text 9"/>
          <p:cNvSpPr/>
          <p:nvPr/>
        </p:nvSpPr>
        <p:spPr>
          <a:xfrm>
            <a:off x="857250" y="4648200"/>
            <a:ext cx="369099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Market volatility if yields rise too quickly</a:t>
            </a:r>
            <a:endParaRPr lang="en-US" sz="1200" dirty="0"/>
          </a:p>
        </p:txBody>
      </p:sp>
      <p:sp>
        <p:nvSpPr>
          <p:cNvPr id="34" name="Text 10"/>
          <p:cNvSpPr/>
          <p:nvPr/>
        </p:nvSpPr>
        <p:spPr>
          <a:xfrm>
            <a:off x="838200" y="4953000"/>
            <a:ext cx="355258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Impact on heavily indebted economies</a:t>
            </a:r>
            <a:endParaRPr lang="en-US" sz="1200" dirty="0"/>
          </a:p>
        </p:txBody>
      </p:sp>
      <p:sp>
        <p:nvSpPr>
          <p:cNvPr id="35" name="Text 11"/>
          <p:cNvSpPr/>
          <p:nvPr/>
        </p:nvSpPr>
        <p:spPr>
          <a:xfrm>
            <a:off x="838200" y="5257800"/>
            <a:ext cx="331380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Risks to financial institution stability</a:t>
            </a:r>
            <a:endParaRPr lang="en-US" sz="1200" dirty="0"/>
          </a:p>
        </p:txBody>
      </p:sp>
      <p:sp>
        <p:nvSpPr>
          <p:cNvPr id="36" name="Text 12"/>
          <p:cNvSpPr/>
          <p:nvPr/>
        </p:nvSpPr>
        <p:spPr>
          <a:xfrm>
            <a:off x="6972300" y="3733800"/>
            <a:ext cx="4953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Future Trajectory</a:t>
            </a:r>
            <a:endParaRPr lang="en-US" sz="1800" dirty="0"/>
          </a:p>
        </p:txBody>
      </p:sp>
      <p:sp>
        <p:nvSpPr>
          <p:cNvPr id="37" name="Text 13"/>
          <p:cNvSpPr/>
          <p:nvPr/>
        </p:nvSpPr>
        <p:spPr>
          <a:xfrm>
            <a:off x="6629400" y="4152900"/>
            <a:ext cx="59436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The future path of negative yields depends on:</a:t>
            </a:r>
            <a:endParaRPr lang="en-US" sz="1350" dirty="0"/>
          </a:p>
        </p:txBody>
      </p:sp>
      <p:sp>
        <p:nvSpPr>
          <p:cNvPr id="38" name="Text 14"/>
          <p:cNvSpPr/>
          <p:nvPr/>
        </p:nvSpPr>
        <p:spPr>
          <a:xfrm>
            <a:off x="6781800" y="5029200"/>
            <a:ext cx="124450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Central Bank Actions</a:t>
            </a:r>
            <a:endParaRPr lang="en-US" sz="1200" dirty="0"/>
          </a:p>
        </p:txBody>
      </p:sp>
      <p:sp>
        <p:nvSpPr>
          <p:cNvPr id="39" name="Text 15"/>
          <p:cNvSpPr/>
          <p:nvPr/>
        </p:nvSpPr>
        <p:spPr>
          <a:xfrm>
            <a:off x="6781800" y="5562600"/>
            <a:ext cx="1244501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Monetary policy normalization pace</a:t>
            </a:r>
            <a:endParaRPr lang="en-US" sz="1050" dirty="0"/>
          </a:p>
        </p:txBody>
      </p:sp>
      <p:sp>
        <p:nvSpPr>
          <p:cNvPr id="40" name="Text 16"/>
          <p:cNvSpPr/>
          <p:nvPr/>
        </p:nvSpPr>
        <p:spPr>
          <a:xfrm>
            <a:off x="8359036" y="5105400"/>
            <a:ext cx="14935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Fiscal Policy</a:t>
            </a:r>
            <a:endParaRPr lang="en-US" sz="1200" dirty="0"/>
          </a:p>
        </p:txBody>
      </p:sp>
      <p:sp>
        <p:nvSpPr>
          <p:cNvPr id="41" name="Text 17"/>
          <p:cNvSpPr/>
          <p:nvPr/>
        </p:nvSpPr>
        <p:spPr>
          <a:xfrm>
            <a:off x="8483501" y="5410200"/>
            <a:ext cx="124465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Government spending and debt levels</a:t>
            </a:r>
            <a:endParaRPr lang="en-US" sz="1050" dirty="0"/>
          </a:p>
        </p:txBody>
      </p:sp>
      <p:sp>
        <p:nvSpPr>
          <p:cNvPr id="42" name="Text 18"/>
          <p:cNvSpPr/>
          <p:nvPr/>
        </p:nvSpPr>
        <p:spPr>
          <a:xfrm>
            <a:off x="10185350" y="5105400"/>
            <a:ext cx="12446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Global Economy</a:t>
            </a:r>
            <a:endParaRPr lang="en-US" sz="1200" dirty="0"/>
          </a:p>
        </p:txBody>
      </p:sp>
      <p:sp>
        <p:nvSpPr>
          <p:cNvPr id="43" name="Text 19"/>
          <p:cNvSpPr/>
          <p:nvPr/>
        </p:nvSpPr>
        <p:spPr>
          <a:xfrm>
            <a:off x="10185350" y="5638800"/>
            <a:ext cx="124465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Economic growth and inflation trends</a:t>
            </a:r>
            <a:endParaRPr lang="en-US" sz="1050" dirty="0"/>
          </a:p>
        </p:txBody>
      </p:sp>
      <p:sp>
        <p:nvSpPr>
          <p:cNvPr id="44" name="Text 20"/>
          <p:cNvSpPr/>
          <p:nvPr/>
        </p:nvSpPr>
        <p:spPr>
          <a:xfrm>
            <a:off x="6402586" y="6553200"/>
            <a:ext cx="1101566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Page 10 of 10</a:t>
            </a:r>
            <a:endParaRPr lang="en-US" sz="1050" dirty="0"/>
          </a:p>
        </p:txBody>
      </p:sp>
      <p:sp>
        <p:nvSpPr>
          <p:cNvPr id="45" name="Text 21"/>
          <p:cNvSpPr/>
          <p:nvPr/>
        </p:nvSpPr>
        <p:spPr>
          <a:xfrm>
            <a:off x="7472958" y="6553200"/>
            <a:ext cx="520565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Negative Yield Debt: Market Dynamics and Financial Implications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838200"/>
            <a:ext cx="9144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81100"/>
            <a:ext cx="5410200" cy="1943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38275"/>
            <a:ext cx="257175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381375"/>
            <a:ext cx="22860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810000"/>
            <a:ext cx="381000" cy="381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4825" y="3914775"/>
            <a:ext cx="133350" cy="1714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343400"/>
            <a:ext cx="381000" cy="381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4448175"/>
            <a:ext cx="190500" cy="1714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876800"/>
            <a:ext cx="381000" cy="381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5775" y="4981575"/>
            <a:ext cx="171450" cy="1714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0800" y="1181100"/>
            <a:ext cx="5410200" cy="24003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29400" y="1438275"/>
            <a:ext cx="1714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79904" y="1924050"/>
            <a:ext cx="304800" cy="3429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49024" y="1924050"/>
            <a:ext cx="304800" cy="3429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3810000"/>
            <a:ext cx="5410200" cy="190500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Understanding Negative Yield Debt</a:t>
            </a:r>
            <a:endParaRPr lang="en-US" sz="2700" dirty="0"/>
          </a:p>
        </p:txBody>
      </p:sp>
      <p:sp>
        <p:nvSpPr>
          <p:cNvPr id="19" name="Text 1"/>
          <p:cNvSpPr/>
          <p:nvPr/>
        </p:nvSpPr>
        <p:spPr>
          <a:xfrm>
            <a:off x="981075" y="1409700"/>
            <a:ext cx="4953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Definition</a:t>
            </a:r>
            <a:endParaRPr lang="en-US" sz="1800" dirty="0"/>
          </a:p>
        </p:txBody>
      </p:sp>
      <p:sp>
        <p:nvSpPr>
          <p:cNvPr id="20" name="Text 2"/>
          <p:cNvSpPr/>
          <p:nvPr/>
        </p:nvSpPr>
        <p:spPr>
          <a:xfrm>
            <a:off x="609600" y="1828800"/>
            <a:ext cx="4953000" cy="1066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Negative yield debt refers to bonds where investors receive less money at maturity than their initial purchase price, effectively paying the borrower for the privilege of holding their debt.</a:t>
            </a:r>
            <a:endParaRPr lang="en-US" sz="1350" dirty="0"/>
          </a:p>
        </p:txBody>
      </p:sp>
      <p:sp>
        <p:nvSpPr>
          <p:cNvPr id="21" name="Text 3"/>
          <p:cNvSpPr/>
          <p:nvPr/>
        </p:nvSpPr>
        <p:spPr>
          <a:xfrm>
            <a:off x="723900" y="3352800"/>
            <a:ext cx="54102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Key Characteristics</a:t>
            </a:r>
            <a:endParaRPr lang="en-US" sz="1800" dirty="0"/>
          </a:p>
        </p:txBody>
      </p:sp>
      <p:sp>
        <p:nvSpPr>
          <p:cNvPr id="22" name="Text 4"/>
          <p:cNvSpPr/>
          <p:nvPr/>
        </p:nvSpPr>
        <p:spPr>
          <a:xfrm>
            <a:off x="914400" y="3810000"/>
            <a:ext cx="453056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Yield is expressed as a negative percentage</a:t>
            </a:r>
            <a:endParaRPr lang="en-US" sz="1350" dirty="0"/>
          </a:p>
        </p:txBody>
      </p:sp>
      <p:sp>
        <p:nvSpPr>
          <p:cNvPr id="23" name="Text 5"/>
          <p:cNvSpPr/>
          <p:nvPr/>
        </p:nvSpPr>
        <p:spPr>
          <a:xfrm>
            <a:off x="914400" y="4343400"/>
            <a:ext cx="3439537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Investors pay fees to lend money</a:t>
            </a:r>
            <a:endParaRPr lang="en-US" sz="1350" dirty="0"/>
          </a:p>
        </p:txBody>
      </p:sp>
      <p:sp>
        <p:nvSpPr>
          <p:cNvPr id="24" name="Text 6"/>
          <p:cNvSpPr/>
          <p:nvPr/>
        </p:nvSpPr>
        <p:spPr>
          <a:xfrm>
            <a:off x="914400" y="4876800"/>
            <a:ext cx="48768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Occurs during periods of accommodative monetary policy</a:t>
            </a:r>
            <a:endParaRPr lang="en-US" sz="1350" dirty="0"/>
          </a:p>
        </p:txBody>
      </p:sp>
      <p:sp>
        <p:nvSpPr>
          <p:cNvPr id="25" name="Text 7"/>
          <p:cNvSpPr/>
          <p:nvPr/>
        </p:nvSpPr>
        <p:spPr>
          <a:xfrm>
            <a:off x="6915150" y="1409700"/>
            <a:ext cx="4953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How It Works</a:t>
            </a:r>
            <a:endParaRPr lang="en-US" sz="1800" dirty="0"/>
          </a:p>
        </p:txBody>
      </p:sp>
      <p:sp>
        <p:nvSpPr>
          <p:cNvPr id="26" name="Text 8"/>
          <p:cNvSpPr/>
          <p:nvPr/>
        </p:nvSpPr>
        <p:spPr>
          <a:xfrm>
            <a:off x="6485736" y="1828800"/>
            <a:ext cx="172396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Purchase Price</a:t>
            </a:r>
            <a:endParaRPr lang="en-US" sz="1350" dirty="0"/>
          </a:p>
        </p:txBody>
      </p:sp>
      <p:sp>
        <p:nvSpPr>
          <p:cNvPr id="27" name="Text 9"/>
          <p:cNvSpPr/>
          <p:nvPr/>
        </p:nvSpPr>
        <p:spPr>
          <a:xfrm>
            <a:off x="6485736" y="2095500"/>
            <a:ext cx="1723965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4ADE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$1,000</a:t>
            </a:r>
            <a:endParaRPr lang="en-US" sz="1800" dirty="0"/>
          </a:p>
        </p:txBody>
      </p:sp>
      <p:sp>
        <p:nvSpPr>
          <p:cNvPr id="28" name="Text 10"/>
          <p:cNvSpPr/>
          <p:nvPr/>
        </p:nvSpPr>
        <p:spPr>
          <a:xfrm>
            <a:off x="8694911" y="1828800"/>
            <a:ext cx="124390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Face Value</a:t>
            </a:r>
            <a:endParaRPr lang="en-US" sz="1350" dirty="0"/>
          </a:p>
        </p:txBody>
      </p:sp>
      <p:sp>
        <p:nvSpPr>
          <p:cNvPr id="29" name="Text 11"/>
          <p:cNvSpPr/>
          <p:nvPr/>
        </p:nvSpPr>
        <p:spPr>
          <a:xfrm>
            <a:off x="8694911" y="2095500"/>
            <a:ext cx="1243905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8717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$950</a:t>
            </a:r>
            <a:endParaRPr lang="en-US" sz="1800" dirty="0"/>
          </a:p>
        </p:txBody>
      </p:sp>
      <p:sp>
        <p:nvSpPr>
          <p:cNvPr id="30" name="Text 12"/>
          <p:cNvSpPr/>
          <p:nvPr/>
        </p:nvSpPr>
        <p:spPr>
          <a:xfrm>
            <a:off x="10466234" y="1828800"/>
            <a:ext cx="1217474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Net Result</a:t>
            </a:r>
            <a:endParaRPr lang="en-US" sz="1350" dirty="0"/>
          </a:p>
        </p:txBody>
      </p:sp>
      <p:sp>
        <p:nvSpPr>
          <p:cNvPr id="31" name="Text 13"/>
          <p:cNvSpPr/>
          <p:nvPr/>
        </p:nvSpPr>
        <p:spPr>
          <a:xfrm>
            <a:off x="10567690" y="2095500"/>
            <a:ext cx="1014561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8717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-5%</a:t>
            </a:r>
            <a:endParaRPr lang="en-US" sz="1800" dirty="0"/>
          </a:p>
        </p:txBody>
      </p:sp>
      <p:sp>
        <p:nvSpPr>
          <p:cNvPr id="32" name="Text 14"/>
          <p:cNvSpPr/>
          <p:nvPr/>
        </p:nvSpPr>
        <p:spPr>
          <a:xfrm>
            <a:off x="6629400" y="2552700"/>
            <a:ext cx="495300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An investor who buys a $1,000 bond with a 5% negative yield will receive only $950 at maturity, effectively paying $50 to keep the bond until maturity.</a:t>
            </a:r>
            <a:endParaRPr lang="en-US" sz="1350" dirty="0"/>
          </a:p>
        </p:txBody>
      </p:sp>
      <p:sp>
        <p:nvSpPr>
          <p:cNvPr id="33" name="Text 15"/>
          <p:cNvSpPr/>
          <p:nvPr/>
        </p:nvSpPr>
        <p:spPr>
          <a:xfrm>
            <a:off x="6487418" y="6438900"/>
            <a:ext cx="999768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Page 2 of 10</a:t>
            </a:r>
            <a:endParaRPr lang="en-US" sz="1050" dirty="0"/>
          </a:p>
        </p:txBody>
      </p:sp>
      <p:sp>
        <p:nvSpPr>
          <p:cNvPr id="34" name="Text 16"/>
          <p:cNvSpPr/>
          <p:nvPr/>
        </p:nvSpPr>
        <p:spPr>
          <a:xfrm>
            <a:off x="7472958" y="6438900"/>
            <a:ext cx="520565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Negative Yield Debt: Market Dynamics and Financial Implications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86" y="38100"/>
            <a:ext cx="12192000" cy="874395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838200"/>
            <a:ext cx="9144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04900"/>
            <a:ext cx="11430000" cy="1295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33500"/>
            <a:ext cx="285750" cy="342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628900"/>
            <a:ext cx="7391400" cy="53911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2781300"/>
            <a:ext cx="7086600" cy="50863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29600" y="2657475"/>
            <a:ext cx="171450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29600" y="3086100"/>
            <a:ext cx="3581400" cy="13716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82000" y="3238500"/>
            <a:ext cx="304800" cy="304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58200" y="3314700"/>
            <a:ext cx="1524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29600" y="4610100"/>
            <a:ext cx="3581400" cy="16002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2000" y="4762500"/>
            <a:ext cx="304800" cy="3048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58200" y="4838700"/>
            <a:ext cx="1524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29600" y="6362700"/>
            <a:ext cx="3581400" cy="16002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82000" y="6515100"/>
            <a:ext cx="304800" cy="3048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72488" y="6591300"/>
            <a:ext cx="123825" cy="15240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Global Scale of Negative Yielding Debt (2010-2019)</a:t>
            </a:r>
            <a:endParaRPr lang="en-US" sz="2700" dirty="0"/>
          </a:p>
        </p:txBody>
      </p:sp>
      <p:sp>
        <p:nvSpPr>
          <p:cNvPr id="19" name="Text 1"/>
          <p:cNvSpPr/>
          <p:nvPr/>
        </p:nvSpPr>
        <p:spPr>
          <a:xfrm>
            <a:off x="1009650" y="1295400"/>
            <a:ext cx="1061085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Historical Growth</a:t>
            </a:r>
            <a:endParaRPr lang="en-US" sz="1800" dirty="0"/>
          </a:p>
        </p:txBody>
      </p:sp>
      <p:sp>
        <p:nvSpPr>
          <p:cNvPr id="20" name="Text 2"/>
          <p:cNvSpPr/>
          <p:nvPr/>
        </p:nvSpPr>
        <p:spPr>
          <a:xfrm>
            <a:off x="1009650" y="1676400"/>
            <a:ext cx="1061085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The total market value of global negative-yielding debt has experienced a significant surge over time, reaching unprecedented levels. This growth reflects a period of extraordinary monetary policy and economic conditions.</a:t>
            </a:r>
            <a:endParaRPr lang="en-US" sz="1350" dirty="0"/>
          </a:p>
        </p:txBody>
      </p:sp>
      <p:sp>
        <p:nvSpPr>
          <p:cNvPr id="21" name="Text 3"/>
          <p:cNvSpPr/>
          <p:nvPr/>
        </p:nvSpPr>
        <p:spPr>
          <a:xfrm>
            <a:off x="8477250" y="2628900"/>
            <a:ext cx="35814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Key Insights</a:t>
            </a:r>
            <a:endParaRPr lang="en-US" sz="1800" dirty="0"/>
          </a:p>
        </p:txBody>
      </p:sp>
      <p:sp>
        <p:nvSpPr>
          <p:cNvPr id="22" name="Text 4"/>
          <p:cNvSpPr/>
          <p:nvPr/>
        </p:nvSpPr>
        <p:spPr>
          <a:xfrm>
            <a:off x="8801100" y="3257550"/>
            <a:ext cx="191202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Rapid Increase</a:t>
            </a:r>
            <a:endParaRPr lang="en-US" sz="1500" dirty="0"/>
          </a:p>
        </p:txBody>
      </p:sp>
      <p:sp>
        <p:nvSpPr>
          <p:cNvPr id="23" name="Text 5"/>
          <p:cNvSpPr/>
          <p:nvPr/>
        </p:nvSpPr>
        <p:spPr>
          <a:xfrm>
            <a:off x="8382000" y="3619500"/>
            <a:ext cx="32766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Significant growth began in 2014, with negative-yielding debt jumping from $0 to $2 trillion by September.</a:t>
            </a:r>
            <a:endParaRPr lang="en-US" sz="1200" dirty="0"/>
          </a:p>
        </p:txBody>
      </p:sp>
      <p:sp>
        <p:nvSpPr>
          <p:cNvPr id="24" name="Text 6"/>
          <p:cNvSpPr/>
          <p:nvPr/>
        </p:nvSpPr>
        <p:spPr>
          <a:xfrm>
            <a:off x="8801100" y="4781550"/>
            <a:ext cx="178486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Global Impact</a:t>
            </a:r>
            <a:endParaRPr lang="en-US" sz="1500" dirty="0"/>
          </a:p>
        </p:txBody>
      </p:sp>
      <p:sp>
        <p:nvSpPr>
          <p:cNvPr id="25" name="Text 7"/>
          <p:cNvSpPr/>
          <p:nvPr/>
        </p:nvSpPr>
        <p:spPr>
          <a:xfrm>
            <a:off x="8382000" y="5143500"/>
            <a:ext cx="32766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By August 2019, the sum total reached $16 trillion, with approximately $15 trillion of government bonds traded at negative yields.</a:t>
            </a:r>
            <a:endParaRPr lang="en-US" sz="1200" dirty="0"/>
          </a:p>
        </p:txBody>
      </p:sp>
      <p:sp>
        <p:nvSpPr>
          <p:cNvPr id="26" name="Text 8"/>
          <p:cNvSpPr/>
          <p:nvPr/>
        </p:nvSpPr>
        <p:spPr>
          <a:xfrm>
            <a:off x="8801100" y="6534150"/>
            <a:ext cx="1733788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Market Share</a:t>
            </a:r>
            <a:endParaRPr lang="en-US" sz="1500" dirty="0"/>
          </a:p>
        </p:txBody>
      </p:sp>
      <p:sp>
        <p:nvSpPr>
          <p:cNvPr id="27" name="Text 9"/>
          <p:cNvSpPr/>
          <p:nvPr/>
        </p:nvSpPr>
        <p:spPr>
          <a:xfrm>
            <a:off x="8382000" y="6896100"/>
            <a:ext cx="32766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By August 2019, nearly 25% of the global government bond market traded at negative yields, almost tripling since October 2018.</a:t>
            </a:r>
            <a:endParaRPr lang="en-US" sz="1200" dirty="0"/>
          </a:p>
        </p:txBody>
      </p:sp>
      <p:sp>
        <p:nvSpPr>
          <p:cNvPr id="28" name="Text 10"/>
          <p:cNvSpPr/>
          <p:nvPr/>
        </p:nvSpPr>
        <p:spPr>
          <a:xfrm>
            <a:off x="381000" y="8172450"/>
            <a:ext cx="114300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Source: Bloomberg, Quay Global Investors (Bennelong Funds, 2019)</a:t>
            </a:r>
            <a:endParaRPr lang="en-US" sz="1050" dirty="0"/>
          </a:p>
        </p:txBody>
      </p:sp>
      <p:sp>
        <p:nvSpPr>
          <p:cNvPr id="29" name="Text 11"/>
          <p:cNvSpPr/>
          <p:nvPr/>
        </p:nvSpPr>
        <p:spPr>
          <a:xfrm>
            <a:off x="6487418" y="8324850"/>
            <a:ext cx="999768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Page 3 of 10</a:t>
            </a:r>
            <a:endParaRPr lang="en-US" sz="1050" dirty="0"/>
          </a:p>
        </p:txBody>
      </p:sp>
      <p:sp>
        <p:nvSpPr>
          <p:cNvPr id="30" name="Text 12"/>
          <p:cNvSpPr/>
          <p:nvPr/>
        </p:nvSpPr>
        <p:spPr>
          <a:xfrm>
            <a:off x="7472958" y="8324850"/>
            <a:ext cx="520565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Negative Yield Debt: Market Dynamics and Financial Implications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0297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838200"/>
            <a:ext cx="9144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81100"/>
            <a:ext cx="5486400" cy="74676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38275"/>
            <a:ext cx="228600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950" y="1866900"/>
            <a:ext cx="4762500" cy="2857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1181100"/>
            <a:ext cx="5486400" cy="4800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3200" y="1438275"/>
            <a:ext cx="228600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53200" y="2171700"/>
            <a:ext cx="5029200" cy="381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53200" y="2552700"/>
            <a:ext cx="5029200" cy="4572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53200" y="3009900"/>
            <a:ext cx="5029200" cy="4572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53200" y="3467100"/>
            <a:ext cx="5029200" cy="4572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53200" y="3924300"/>
            <a:ext cx="5029200" cy="4572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53200" y="4381500"/>
            <a:ext cx="5029200" cy="4572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53200" y="4838700"/>
            <a:ext cx="5029200" cy="4572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4600" y="6210300"/>
            <a:ext cx="5486400" cy="2438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53200" y="6477000"/>
            <a:ext cx="142875" cy="190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6858000"/>
            <a:ext cx="1524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7429500"/>
            <a:ext cx="1524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8001000"/>
            <a:ext cx="152400" cy="15240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Geographic Distribution of Negative Yields</a:t>
            </a:r>
            <a:endParaRPr lang="en-US" sz="2700" dirty="0"/>
          </a:p>
        </p:txBody>
      </p:sp>
      <p:sp>
        <p:nvSpPr>
          <p:cNvPr id="22" name="Text 1"/>
          <p:cNvSpPr/>
          <p:nvPr/>
        </p:nvSpPr>
        <p:spPr>
          <a:xfrm>
            <a:off x="952500" y="1409700"/>
            <a:ext cx="603504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Country-Specific Yield Curves</a:t>
            </a:r>
            <a:endParaRPr lang="en-US" sz="1800" dirty="0"/>
          </a:p>
        </p:txBody>
      </p:sp>
      <p:sp>
        <p:nvSpPr>
          <p:cNvPr id="23" name="Text 2"/>
          <p:cNvSpPr/>
          <p:nvPr/>
        </p:nvSpPr>
        <p:spPr>
          <a:xfrm>
            <a:off x="609600" y="8229600"/>
            <a:ext cx="60350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Source: CNBC, Schroders, Reuters (2019)</a:t>
            </a:r>
            <a:endParaRPr lang="en-US" sz="1050" dirty="0"/>
          </a:p>
        </p:txBody>
      </p:sp>
      <p:sp>
        <p:nvSpPr>
          <p:cNvPr id="24" name="Text 3"/>
          <p:cNvSpPr/>
          <p:nvPr/>
        </p:nvSpPr>
        <p:spPr>
          <a:xfrm>
            <a:off x="6896100" y="1409700"/>
            <a:ext cx="50292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Negative Yield Countries (Aug 2019)</a:t>
            </a:r>
            <a:endParaRPr lang="en-US" sz="1800" dirty="0"/>
          </a:p>
        </p:txBody>
      </p:sp>
      <p:sp>
        <p:nvSpPr>
          <p:cNvPr id="25" name="Text 4"/>
          <p:cNvSpPr/>
          <p:nvPr/>
        </p:nvSpPr>
        <p:spPr>
          <a:xfrm>
            <a:off x="6705600" y="2171700"/>
            <a:ext cx="1791593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Country</a:t>
            </a:r>
            <a:endParaRPr lang="en-US" sz="1200" dirty="0"/>
          </a:p>
        </p:txBody>
      </p:sp>
      <p:sp>
        <p:nvSpPr>
          <p:cNvPr id="26" name="Text 5"/>
          <p:cNvSpPr/>
          <p:nvPr/>
        </p:nvSpPr>
        <p:spPr>
          <a:xfrm>
            <a:off x="8497193" y="2171700"/>
            <a:ext cx="1917799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Maturity</a:t>
            </a:r>
            <a:endParaRPr lang="en-US" sz="1200" dirty="0"/>
          </a:p>
        </p:txBody>
      </p:sp>
      <p:sp>
        <p:nvSpPr>
          <p:cNvPr id="27" name="Text 6"/>
          <p:cNvSpPr/>
          <p:nvPr/>
        </p:nvSpPr>
        <p:spPr>
          <a:xfrm>
            <a:off x="10414992" y="2171700"/>
            <a:ext cx="1319808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Yield</a:t>
            </a:r>
            <a:endParaRPr lang="en-US" sz="1200" dirty="0"/>
          </a:p>
        </p:txBody>
      </p:sp>
      <p:sp>
        <p:nvSpPr>
          <p:cNvPr id="28" name="Text 7"/>
          <p:cNvSpPr/>
          <p:nvPr/>
        </p:nvSpPr>
        <p:spPr>
          <a:xfrm>
            <a:off x="6705600" y="2552700"/>
            <a:ext cx="179159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Germany</a:t>
            </a:r>
            <a:endParaRPr lang="en-US" sz="1200" dirty="0"/>
          </a:p>
        </p:txBody>
      </p:sp>
      <p:sp>
        <p:nvSpPr>
          <p:cNvPr id="29" name="Text 8"/>
          <p:cNvSpPr/>
          <p:nvPr/>
        </p:nvSpPr>
        <p:spPr>
          <a:xfrm>
            <a:off x="8497193" y="2552700"/>
            <a:ext cx="191779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10 years</a:t>
            </a:r>
            <a:endParaRPr lang="en-US" sz="1200" dirty="0"/>
          </a:p>
        </p:txBody>
      </p:sp>
      <p:sp>
        <p:nvSpPr>
          <p:cNvPr id="30" name="Text 9"/>
          <p:cNvSpPr/>
          <p:nvPr/>
        </p:nvSpPr>
        <p:spPr>
          <a:xfrm>
            <a:off x="10414992" y="2552700"/>
            <a:ext cx="158376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6B6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-0.69%</a:t>
            </a:r>
            <a:endParaRPr lang="en-US" sz="1200" dirty="0"/>
          </a:p>
        </p:txBody>
      </p:sp>
      <p:sp>
        <p:nvSpPr>
          <p:cNvPr id="31" name="Text 10"/>
          <p:cNvSpPr/>
          <p:nvPr/>
        </p:nvSpPr>
        <p:spPr>
          <a:xfrm>
            <a:off x="6705600" y="3009900"/>
            <a:ext cx="179159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Germany</a:t>
            </a:r>
            <a:endParaRPr lang="en-US" sz="1200" dirty="0"/>
          </a:p>
        </p:txBody>
      </p:sp>
      <p:sp>
        <p:nvSpPr>
          <p:cNvPr id="32" name="Text 11"/>
          <p:cNvSpPr/>
          <p:nvPr/>
        </p:nvSpPr>
        <p:spPr>
          <a:xfrm>
            <a:off x="8497193" y="3009900"/>
            <a:ext cx="191779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30 years</a:t>
            </a:r>
            <a:endParaRPr lang="en-US" sz="1200" dirty="0"/>
          </a:p>
        </p:txBody>
      </p:sp>
      <p:sp>
        <p:nvSpPr>
          <p:cNvPr id="33" name="Text 12"/>
          <p:cNvSpPr/>
          <p:nvPr/>
        </p:nvSpPr>
        <p:spPr>
          <a:xfrm>
            <a:off x="10414992" y="3009900"/>
            <a:ext cx="158376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6B6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-0.11%</a:t>
            </a:r>
            <a:endParaRPr lang="en-US" sz="1200" dirty="0"/>
          </a:p>
        </p:txBody>
      </p:sp>
      <p:sp>
        <p:nvSpPr>
          <p:cNvPr id="34" name="Text 13"/>
          <p:cNvSpPr/>
          <p:nvPr/>
        </p:nvSpPr>
        <p:spPr>
          <a:xfrm>
            <a:off x="6705600" y="3467100"/>
            <a:ext cx="2149912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Switzerland</a:t>
            </a:r>
            <a:endParaRPr lang="en-US" sz="1200" dirty="0"/>
          </a:p>
        </p:txBody>
      </p:sp>
      <p:sp>
        <p:nvSpPr>
          <p:cNvPr id="35" name="Text 14"/>
          <p:cNvSpPr/>
          <p:nvPr/>
        </p:nvSpPr>
        <p:spPr>
          <a:xfrm>
            <a:off x="8497193" y="3467100"/>
            <a:ext cx="230135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All maturities</a:t>
            </a:r>
            <a:endParaRPr lang="en-US" sz="1200" dirty="0"/>
          </a:p>
        </p:txBody>
      </p:sp>
      <p:sp>
        <p:nvSpPr>
          <p:cNvPr id="36" name="Text 15"/>
          <p:cNvSpPr/>
          <p:nvPr/>
        </p:nvSpPr>
        <p:spPr>
          <a:xfrm>
            <a:off x="10414992" y="3467100"/>
            <a:ext cx="158376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6B6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Below 0</a:t>
            </a:r>
            <a:endParaRPr lang="en-US" sz="1200" dirty="0"/>
          </a:p>
        </p:txBody>
      </p:sp>
      <p:sp>
        <p:nvSpPr>
          <p:cNvPr id="37" name="Text 16"/>
          <p:cNvSpPr/>
          <p:nvPr/>
        </p:nvSpPr>
        <p:spPr>
          <a:xfrm>
            <a:off x="6705600" y="3924300"/>
            <a:ext cx="179159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Finland</a:t>
            </a:r>
            <a:endParaRPr lang="en-US" sz="1200" dirty="0"/>
          </a:p>
        </p:txBody>
      </p:sp>
      <p:sp>
        <p:nvSpPr>
          <p:cNvPr id="38" name="Text 17"/>
          <p:cNvSpPr/>
          <p:nvPr/>
        </p:nvSpPr>
        <p:spPr>
          <a:xfrm>
            <a:off x="8497193" y="3924300"/>
            <a:ext cx="230135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All maturities</a:t>
            </a:r>
            <a:endParaRPr lang="en-US" sz="1200" dirty="0"/>
          </a:p>
        </p:txBody>
      </p:sp>
      <p:sp>
        <p:nvSpPr>
          <p:cNvPr id="39" name="Text 18"/>
          <p:cNvSpPr/>
          <p:nvPr/>
        </p:nvSpPr>
        <p:spPr>
          <a:xfrm>
            <a:off x="10414992" y="3924300"/>
            <a:ext cx="158376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6B6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Below 0</a:t>
            </a:r>
            <a:endParaRPr lang="en-US" sz="1200" dirty="0"/>
          </a:p>
        </p:txBody>
      </p:sp>
      <p:sp>
        <p:nvSpPr>
          <p:cNvPr id="40" name="Text 19"/>
          <p:cNvSpPr/>
          <p:nvPr/>
        </p:nvSpPr>
        <p:spPr>
          <a:xfrm>
            <a:off x="6705600" y="4381500"/>
            <a:ext cx="179159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Denmark</a:t>
            </a:r>
            <a:endParaRPr lang="en-US" sz="1200" dirty="0"/>
          </a:p>
        </p:txBody>
      </p:sp>
      <p:sp>
        <p:nvSpPr>
          <p:cNvPr id="41" name="Text 20"/>
          <p:cNvSpPr/>
          <p:nvPr/>
        </p:nvSpPr>
        <p:spPr>
          <a:xfrm>
            <a:off x="8497193" y="4381500"/>
            <a:ext cx="230135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All maturities</a:t>
            </a:r>
            <a:endParaRPr lang="en-US" sz="1200" dirty="0"/>
          </a:p>
        </p:txBody>
      </p:sp>
      <p:sp>
        <p:nvSpPr>
          <p:cNvPr id="42" name="Text 21"/>
          <p:cNvSpPr/>
          <p:nvPr/>
        </p:nvSpPr>
        <p:spPr>
          <a:xfrm>
            <a:off x="10414992" y="4381500"/>
            <a:ext cx="158376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6B6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Below 0</a:t>
            </a:r>
            <a:endParaRPr lang="en-US" sz="1200" dirty="0"/>
          </a:p>
        </p:txBody>
      </p:sp>
      <p:sp>
        <p:nvSpPr>
          <p:cNvPr id="43" name="Text 22"/>
          <p:cNvSpPr/>
          <p:nvPr/>
        </p:nvSpPr>
        <p:spPr>
          <a:xfrm>
            <a:off x="6705600" y="4838700"/>
            <a:ext cx="2149912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Netherlands</a:t>
            </a:r>
            <a:endParaRPr lang="en-US" sz="1200" dirty="0"/>
          </a:p>
        </p:txBody>
      </p:sp>
      <p:sp>
        <p:nvSpPr>
          <p:cNvPr id="44" name="Text 23"/>
          <p:cNvSpPr/>
          <p:nvPr/>
        </p:nvSpPr>
        <p:spPr>
          <a:xfrm>
            <a:off x="8497193" y="4838700"/>
            <a:ext cx="230135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All maturities</a:t>
            </a:r>
            <a:endParaRPr lang="en-US" sz="1200" dirty="0"/>
          </a:p>
        </p:txBody>
      </p:sp>
      <p:sp>
        <p:nvSpPr>
          <p:cNvPr id="45" name="Text 24"/>
          <p:cNvSpPr/>
          <p:nvPr/>
        </p:nvSpPr>
        <p:spPr>
          <a:xfrm>
            <a:off x="10414992" y="4838700"/>
            <a:ext cx="158376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6B6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Below 0</a:t>
            </a:r>
            <a:endParaRPr lang="en-US" sz="1200" dirty="0"/>
          </a:p>
        </p:txBody>
      </p:sp>
      <p:sp>
        <p:nvSpPr>
          <p:cNvPr id="46" name="Text 25"/>
          <p:cNvSpPr/>
          <p:nvPr/>
        </p:nvSpPr>
        <p:spPr>
          <a:xfrm>
            <a:off x="6705600" y="5295900"/>
            <a:ext cx="179159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Greece</a:t>
            </a:r>
            <a:endParaRPr lang="en-US" sz="1200" dirty="0"/>
          </a:p>
        </p:txBody>
      </p:sp>
      <p:sp>
        <p:nvSpPr>
          <p:cNvPr id="47" name="Text 26"/>
          <p:cNvSpPr/>
          <p:nvPr/>
        </p:nvSpPr>
        <p:spPr>
          <a:xfrm>
            <a:off x="8497193" y="5295900"/>
            <a:ext cx="191779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3 months</a:t>
            </a:r>
            <a:endParaRPr lang="en-US" sz="1200" dirty="0"/>
          </a:p>
        </p:txBody>
      </p:sp>
      <p:sp>
        <p:nvSpPr>
          <p:cNvPr id="48" name="Text 27"/>
          <p:cNvSpPr/>
          <p:nvPr/>
        </p:nvSpPr>
        <p:spPr>
          <a:xfrm>
            <a:off x="10414992" y="5295900"/>
            <a:ext cx="158376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6B6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-0.02%</a:t>
            </a:r>
            <a:endParaRPr lang="en-US" sz="1200" dirty="0"/>
          </a:p>
        </p:txBody>
      </p:sp>
      <p:sp>
        <p:nvSpPr>
          <p:cNvPr id="49" name="Text 28"/>
          <p:cNvSpPr/>
          <p:nvPr/>
        </p:nvSpPr>
        <p:spPr>
          <a:xfrm>
            <a:off x="6772275" y="6438900"/>
            <a:ext cx="5029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Key Insights</a:t>
            </a:r>
            <a:endParaRPr lang="en-US" sz="1500" dirty="0"/>
          </a:p>
        </p:txBody>
      </p:sp>
      <p:sp>
        <p:nvSpPr>
          <p:cNvPr id="50" name="Text 29"/>
          <p:cNvSpPr/>
          <p:nvPr/>
        </p:nvSpPr>
        <p:spPr>
          <a:xfrm>
            <a:off x="6819900" y="6819900"/>
            <a:ext cx="4762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By August 2019, entire yield curves of Switzerland, Germany, Netherlands, and Finland had moved below zero</a:t>
            </a:r>
            <a:endParaRPr lang="en-US" sz="1200" dirty="0"/>
          </a:p>
        </p:txBody>
      </p:sp>
      <p:sp>
        <p:nvSpPr>
          <p:cNvPr id="51" name="Text 30"/>
          <p:cNvSpPr/>
          <p:nvPr/>
        </p:nvSpPr>
        <p:spPr>
          <a:xfrm>
            <a:off x="6819900" y="7391400"/>
            <a:ext cx="4762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Even Greece, once the epicenter of the eurozone debt crisis, issued a three-month bond with a negative yield</a:t>
            </a:r>
            <a:endParaRPr lang="en-US" sz="1200" dirty="0"/>
          </a:p>
        </p:txBody>
      </p:sp>
      <p:sp>
        <p:nvSpPr>
          <p:cNvPr id="52" name="Text 31"/>
          <p:cNvSpPr/>
          <p:nvPr/>
        </p:nvSpPr>
        <p:spPr>
          <a:xfrm>
            <a:off x="6819900" y="7962900"/>
            <a:ext cx="4762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This widespread negativity across maturities indicates a significant shift in investor expectations</a:t>
            </a:r>
            <a:endParaRPr lang="en-US" sz="1200" dirty="0"/>
          </a:p>
        </p:txBody>
      </p:sp>
      <p:sp>
        <p:nvSpPr>
          <p:cNvPr id="53" name="Text 32"/>
          <p:cNvSpPr/>
          <p:nvPr/>
        </p:nvSpPr>
        <p:spPr>
          <a:xfrm>
            <a:off x="6487418" y="8610600"/>
            <a:ext cx="999768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Page 4 of 10</a:t>
            </a:r>
            <a:endParaRPr lang="en-US" sz="1050" dirty="0"/>
          </a:p>
        </p:txBody>
      </p:sp>
      <p:sp>
        <p:nvSpPr>
          <p:cNvPr id="54" name="Text 33"/>
          <p:cNvSpPr/>
          <p:nvPr/>
        </p:nvSpPr>
        <p:spPr>
          <a:xfrm>
            <a:off x="7472958" y="8610600"/>
            <a:ext cx="520565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Negative Yield Debt: Market Dynamics and Financial Implications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1247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838200"/>
            <a:ext cx="9144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33475"/>
            <a:ext cx="171450" cy="171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790700"/>
            <a:ext cx="5600700" cy="2057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009775"/>
            <a:ext cx="22860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94299" y="1981200"/>
            <a:ext cx="1396901" cy="2667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438400"/>
            <a:ext cx="13335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743200"/>
            <a:ext cx="123825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048000"/>
            <a:ext cx="1524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352800"/>
            <a:ext cx="17145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1790700"/>
            <a:ext cx="5600700" cy="2057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0800" y="2009775"/>
            <a:ext cx="228600" cy="228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08431" y="1981200"/>
            <a:ext cx="1312069" cy="2667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0800" y="2438400"/>
            <a:ext cx="13335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0800" y="2743200"/>
            <a:ext cx="123825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800" y="3048000"/>
            <a:ext cx="15240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3352800"/>
            <a:ext cx="1524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4114800"/>
            <a:ext cx="142875" cy="1905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4457700"/>
            <a:ext cx="5600700" cy="7620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5334000"/>
            <a:ext cx="5600700" cy="7620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10300" y="4114800"/>
            <a:ext cx="190500" cy="1905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10300" y="4457700"/>
            <a:ext cx="5600700" cy="22860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62700" y="4610100"/>
            <a:ext cx="5295900" cy="2161580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Ultra-Long-Term Bond Examples</a:t>
            </a:r>
            <a:endParaRPr lang="en-US" sz="2700" dirty="0"/>
          </a:p>
        </p:txBody>
      </p:sp>
      <p:sp>
        <p:nvSpPr>
          <p:cNvPr id="26" name="Text 1"/>
          <p:cNvSpPr/>
          <p:nvPr/>
        </p:nvSpPr>
        <p:spPr>
          <a:xfrm>
            <a:off x="628650" y="1104900"/>
            <a:ext cx="11430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Extreme cases of negative yields extending to century-long maturities demonstrate investor behavior in a low-yield environment.</a:t>
            </a:r>
            <a:endParaRPr lang="en-US" sz="1350" dirty="0"/>
          </a:p>
        </p:txBody>
      </p:sp>
      <p:sp>
        <p:nvSpPr>
          <p:cNvPr id="27" name="Text 2"/>
          <p:cNvSpPr/>
          <p:nvPr/>
        </p:nvSpPr>
        <p:spPr>
          <a:xfrm>
            <a:off x="876300" y="1981200"/>
            <a:ext cx="4035862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Austria's 100-Year Bond</a:t>
            </a:r>
            <a:endParaRPr lang="en-US" sz="1800" dirty="0"/>
          </a:p>
        </p:txBody>
      </p:sp>
      <p:sp>
        <p:nvSpPr>
          <p:cNvPr id="28" name="Text 3"/>
          <p:cNvSpPr/>
          <p:nvPr/>
        </p:nvSpPr>
        <p:spPr>
          <a:xfrm>
            <a:off x="4508599" y="1981200"/>
            <a:ext cx="167628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100-Year Maturity</a:t>
            </a:r>
            <a:endParaRPr lang="en-US" sz="1050" dirty="0"/>
          </a:p>
        </p:txBody>
      </p:sp>
      <p:sp>
        <p:nvSpPr>
          <p:cNvPr id="29" name="Text 4"/>
          <p:cNvSpPr/>
          <p:nvPr/>
        </p:nvSpPr>
        <p:spPr>
          <a:xfrm>
            <a:off x="781050" y="2400300"/>
            <a:ext cx="218152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Issued September 2017</a:t>
            </a:r>
            <a:endParaRPr lang="en-US" sz="1200" dirty="0"/>
          </a:p>
        </p:txBody>
      </p:sp>
      <p:sp>
        <p:nvSpPr>
          <p:cNvPr id="30" name="Text 5"/>
          <p:cNvSpPr/>
          <p:nvPr/>
        </p:nvSpPr>
        <p:spPr>
          <a:xfrm>
            <a:off x="771525" y="2705100"/>
            <a:ext cx="15871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Initial yield: </a:t>
            </a:r>
            <a:r>
              <a:rPr lang="en-US" sz="1200" dirty="0">
                <a:solidFill>
                  <a:srgbClr val="FFF3B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2.1%</a:t>
            </a:r>
            <a:endParaRPr lang="en-US" sz="1200" dirty="0"/>
          </a:p>
        </p:txBody>
      </p:sp>
      <p:sp>
        <p:nvSpPr>
          <p:cNvPr id="31" name="Text 6"/>
          <p:cNvSpPr/>
          <p:nvPr/>
        </p:nvSpPr>
        <p:spPr>
          <a:xfrm>
            <a:off x="800100" y="3009900"/>
            <a:ext cx="25624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Yield as of Sep 2019: </a:t>
            </a:r>
            <a:r>
              <a:rPr lang="en-US" sz="1200" dirty="0">
                <a:solidFill>
                  <a:srgbClr val="FFF3B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0.62%</a:t>
            </a:r>
            <a:endParaRPr lang="en-US" sz="1200" dirty="0"/>
          </a:p>
        </p:txBody>
      </p:sp>
      <p:sp>
        <p:nvSpPr>
          <p:cNvPr id="32" name="Text 7"/>
          <p:cNvSpPr/>
          <p:nvPr/>
        </p:nvSpPr>
        <p:spPr>
          <a:xfrm>
            <a:off x="819150" y="3314700"/>
            <a:ext cx="219402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Total Return YTD: </a:t>
            </a:r>
            <a:r>
              <a:rPr lang="en-US" sz="1200" dirty="0">
                <a:solidFill>
                  <a:srgbClr val="FFF3B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&gt;60%</a:t>
            </a:r>
            <a:endParaRPr lang="en-US" sz="1200" dirty="0"/>
          </a:p>
        </p:txBody>
      </p:sp>
      <p:sp>
        <p:nvSpPr>
          <p:cNvPr id="33" name="Text 8"/>
          <p:cNvSpPr/>
          <p:nvPr/>
        </p:nvSpPr>
        <p:spPr>
          <a:xfrm>
            <a:off x="6705600" y="1981200"/>
            <a:ext cx="4119979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Germany's 30-Year Bond</a:t>
            </a:r>
            <a:endParaRPr lang="en-US" sz="1800" dirty="0"/>
          </a:p>
        </p:txBody>
      </p:sp>
      <p:sp>
        <p:nvSpPr>
          <p:cNvPr id="34" name="Text 9"/>
          <p:cNvSpPr/>
          <p:nvPr/>
        </p:nvSpPr>
        <p:spPr>
          <a:xfrm>
            <a:off x="10422731" y="1981200"/>
            <a:ext cx="1574483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30-Year Maturity</a:t>
            </a:r>
            <a:endParaRPr lang="en-US" sz="1050" dirty="0"/>
          </a:p>
        </p:txBody>
      </p:sp>
      <p:sp>
        <p:nvSpPr>
          <p:cNvPr id="35" name="Text 10"/>
          <p:cNvSpPr/>
          <p:nvPr/>
        </p:nvSpPr>
        <p:spPr>
          <a:xfrm>
            <a:off x="6610350" y="2400300"/>
            <a:ext cx="181076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Issued August 2019</a:t>
            </a:r>
            <a:endParaRPr lang="en-US" sz="1200" dirty="0"/>
          </a:p>
        </p:txBody>
      </p:sp>
      <p:sp>
        <p:nvSpPr>
          <p:cNvPr id="36" name="Text 11"/>
          <p:cNvSpPr/>
          <p:nvPr/>
        </p:nvSpPr>
        <p:spPr>
          <a:xfrm>
            <a:off x="6600825" y="2705100"/>
            <a:ext cx="176950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Initial yield: </a:t>
            </a:r>
            <a:r>
              <a:rPr lang="en-US" sz="1200" dirty="0">
                <a:solidFill>
                  <a:srgbClr val="FFF3B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-0.11%</a:t>
            </a:r>
            <a:endParaRPr lang="en-US" sz="1200" dirty="0"/>
          </a:p>
        </p:txBody>
      </p:sp>
      <p:sp>
        <p:nvSpPr>
          <p:cNvPr id="37" name="Text 12"/>
          <p:cNvSpPr/>
          <p:nvPr/>
        </p:nvSpPr>
        <p:spPr>
          <a:xfrm>
            <a:off x="6629400" y="3009900"/>
            <a:ext cx="358527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Historic first negative 30-year issuance</a:t>
            </a:r>
            <a:endParaRPr lang="en-US" sz="1200" dirty="0"/>
          </a:p>
        </p:txBody>
      </p:sp>
      <p:sp>
        <p:nvSpPr>
          <p:cNvPr id="38" name="Text 13"/>
          <p:cNvSpPr/>
          <p:nvPr/>
        </p:nvSpPr>
        <p:spPr>
          <a:xfrm>
            <a:off x="6629400" y="3314700"/>
            <a:ext cx="262854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Yield as of Sep 2019: </a:t>
            </a:r>
            <a:r>
              <a:rPr lang="en-US" sz="1200" dirty="0">
                <a:solidFill>
                  <a:srgbClr val="FFF3B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-0.17%</a:t>
            </a:r>
            <a:endParaRPr lang="en-US" sz="1200" dirty="0"/>
          </a:p>
        </p:txBody>
      </p:sp>
      <p:sp>
        <p:nvSpPr>
          <p:cNvPr id="39" name="Text 14"/>
          <p:cNvSpPr/>
          <p:nvPr/>
        </p:nvSpPr>
        <p:spPr>
          <a:xfrm>
            <a:off x="600075" y="4076700"/>
            <a:ext cx="5600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Additional Examples</a:t>
            </a:r>
            <a:endParaRPr lang="en-US" sz="1500" dirty="0"/>
          </a:p>
        </p:txBody>
      </p:sp>
      <p:sp>
        <p:nvSpPr>
          <p:cNvPr id="40" name="Text 15"/>
          <p:cNvSpPr/>
          <p:nvPr/>
        </p:nvSpPr>
        <p:spPr>
          <a:xfrm>
            <a:off x="533400" y="4629150"/>
            <a:ext cx="2793742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Switzerland's 50-Year Bond</a:t>
            </a:r>
            <a:endParaRPr lang="en-US" sz="1200" dirty="0"/>
          </a:p>
        </p:txBody>
      </p:sp>
      <p:sp>
        <p:nvSpPr>
          <p:cNvPr id="41" name="Text 16"/>
          <p:cNvSpPr/>
          <p:nvPr/>
        </p:nvSpPr>
        <p:spPr>
          <a:xfrm>
            <a:off x="2986236" y="4657725"/>
            <a:ext cx="1018163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August 2019</a:t>
            </a:r>
            <a:endParaRPr lang="en-US" sz="1050" dirty="0"/>
          </a:p>
        </p:txBody>
      </p:sp>
      <p:sp>
        <p:nvSpPr>
          <p:cNvPr id="42" name="Text 17"/>
          <p:cNvSpPr/>
          <p:nvPr/>
        </p:nvSpPr>
        <p:spPr>
          <a:xfrm>
            <a:off x="5000179" y="4610100"/>
            <a:ext cx="99494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8717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Below 0%</a:t>
            </a:r>
            <a:endParaRPr lang="en-US" sz="1200" dirty="0"/>
          </a:p>
        </p:txBody>
      </p:sp>
      <p:sp>
        <p:nvSpPr>
          <p:cNvPr id="43" name="Text 18"/>
          <p:cNvSpPr/>
          <p:nvPr/>
        </p:nvSpPr>
        <p:spPr>
          <a:xfrm>
            <a:off x="533400" y="4876800"/>
            <a:ext cx="52959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All maturities below zero</a:t>
            </a:r>
            <a:endParaRPr lang="en-US" sz="1050" dirty="0"/>
          </a:p>
        </p:txBody>
      </p:sp>
      <p:sp>
        <p:nvSpPr>
          <p:cNvPr id="44" name="Text 19"/>
          <p:cNvSpPr/>
          <p:nvPr/>
        </p:nvSpPr>
        <p:spPr>
          <a:xfrm>
            <a:off x="533400" y="5505450"/>
            <a:ext cx="3330595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Nestle's 10-Year Corporate Bond</a:t>
            </a:r>
            <a:endParaRPr lang="en-US" sz="1200" dirty="0"/>
          </a:p>
        </p:txBody>
      </p:sp>
      <p:sp>
        <p:nvSpPr>
          <p:cNvPr id="45" name="Text 20"/>
          <p:cNvSpPr/>
          <p:nvPr/>
        </p:nvSpPr>
        <p:spPr>
          <a:xfrm>
            <a:off x="3433614" y="5534025"/>
            <a:ext cx="1290697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November 2017</a:t>
            </a:r>
            <a:endParaRPr lang="en-US" sz="1050" dirty="0"/>
          </a:p>
        </p:txBody>
      </p:sp>
      <p:sp>
        <p:nvSpPr>
          <p:cNvPr id="46" name="Text 21"/>
          <p:cNvSpPr/>
          <p:nvPr/>
        </p:nvSpPr>
        <p:spPr>
          <a:xfrm>
            <a:off x="5000179" y="5486400"/>
            <a:ext cx="99494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8717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Below 0%</a:t>
            </a:r>
            <a:endParaRPr lang="en-US" sz="1200" dirty="0"/>
          </a:p>
        </p:txBody>
      </p:sp>
      <p:sp>
        <p:nvSpPr>
          <p:cNvPr id="47" name="Text 22"/>
          <p:cNvSpPr/>
          <p:nvPr/>
        </p:nvSpPr>
        <p:spPr>
          <a:xfrm>
            <a:off x="533400" y="5753100"/>
            <a:ext cx="63550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First on-record corporate bond below zero yield</a:t>
            </a:r>
            <a:endParaRPr lang="en-US" sz="1050" dirty="0"/>
          </a:p>
        </p:txBody>
      </p:sp>
      <p:sp>
        <p:nvSpPr>
          <p:cNvPr id="48" name="Text 23"/>
          <p:cNvSpPr/>
          <p:nvPr/>
        </p:nvSpPr>
        <p:spPr>
          <a:xfrm>
            <a:off x="6477000" y="4076700"/>
            <a:ext cx="672084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Yield Comparison (Sep 2019)</a:t>
            </a:r>
            <a:endParaRPr lang="en-US" sz="1500" dirty="0"/>
          </a:p>
        </p:txBody>
      </p:sp>
      <p:sp>
        <p:nvSpPr>
          <p:cNvPr id="49" name="Text 24"/>
          <p:cNvSpPr/>
          <p:nvPr/>
        </p:nvSpPr>
        <p:spPr>
          <a:xfrm>
            <a:off x="6487418" y="6705600"/>
            <a:ext cx="999768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Page 5 of 10</a:t>
            </a:r>
            <a:endParaRPr lang="en-US" sz="1050" dirty="0"/>
          </a:p>
        </p:txBody>
      </p:sp>
      <p:sp>
        <p:nvSpPr>
          <p:cNvPr id="50" name="Text 25"/>
          <p:cNvSpPr/>
          <p:nvPr/>
        </p:nvSpPr>
        <p:spPr>
          <a:xfrm>
            <a:off x="7472958" y="6705600"/>
            <a:ext cx="520565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Negative Yield Debt: Market Dynamics and Financial Implications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8458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838200"/>
            <a:ext cx="9144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33475"/>
            <a:ext cx="171450" cy="171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866900"/>
            <a:ext cx="11430000" cy="33337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5429250"/>
            <a:ext cx="2163961" cy="1524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5772150"/>
            <a:ext cx="1524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97361" y="5429250"/>
            <a:ext cx="2164110" cy="1524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49761" y="5772150"/>
            <a:ext cx="1524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13871" y="5429250"/>
            <a:ext cx="2164110" cy="15240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66271" y="5772150"/>
            <a:ext cx="1524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30380" y="5429250"/>
            <a:ext cx="2164110" cy="1524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82780" y="5772150"/>
            <a:ext cx="1524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6890" y="5429250"/>
            <a:ext cx="2163961" cy="15240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99290" y="5638800"/>
            <a:ext cx="1524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7181850"/>
            <a:ext cx="11430000" cy="8763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3400" y="7362825"/>
            <a:ext cx="133350" cy="1714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3400" y="7715250"/>
            <a:ext cx="1524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72200" y="7715250"/>
            <a:ext cx="152400" cy="15240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Central Bank NIRP Implementation Timeline</a:t>
            </a:r>
            <a:endParaRPr lang="en-US" sz="2700" dirty="0"/>
          </a:p>
        </p:txBody>
      </p:sp>
      <p:sp>
        <p:nvSpPr>
          <p:cNvPr id="21" name="Text 1"/>
          <p:cNvSpPr/>
          <p:nvPr/>
        </p:nvSpPr>
        <p:spPr>
          <a:xfrm>
            <a:off x="628650" y="1104900"/>
            <a:ext cx="11430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Negative Interest Rate Policy (NIRP) adoption by major central banks since 2012, aimed at stimulating economic activity and combating deflationary pressures.</a:t>
            </a:r>
            <a:endParaRPr lang="en-US" sz="1350" dirty="0"/>
          </a:p>
        </p:txBody>
      </p:sp>
      <p:sp>
        <p:nvSpPr>
          <p:cNvPr id="22" name="Text 2"/>
          <p:cNvSpPr/>
          <p:nvPr/>
        </p:nvSpPr>
        <p:spPr>
          <a:xfrm>
            <a:off x="762000" y="5581650"/>
            <a:ext cx="163056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European Central Bank</a:t>
            </a:r>
            <a:endParaRPr lang="en-US" sz="1350" dirty="0"/>
          </a:p>
        </p:txBody>
      </p:sp>
      <p:sp>
        <p:nvSpPr>
          <p:cNvPr id="23" name="Text 3"/>
          <p:cNvSpPr/>
          <p:nvPr/>
        </p:nvSpPr>
        <p:spPr>
          <a:xfrm>
            <a:off x="533400" y="6191250"/>
            <a:ext cx="2230993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Implementation: June 2014</a:t>
            </a:r>
            <a:endParaRPr lang="en-US" sz="1050" dirty="0"/>
          </a:p>
        </p:txBody>
      </p:sp>
      <p:sp>
        <p:nvSpPr>
          <p:cNvPr id="24" name="Text 4"/>
          <p:cNvSpPr/>
          <p:nvPr/>
        </p:nvSpPr>
        <p:spPr>
          <a:xfrm>
            <a:off x="533400" y="6419850"/>
            <a:ext cx="2230993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8717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Initial Rate: -0.1%</a:t>
            </a:r>
            <a:endParaRPr lang="en-US" sz="1050" dirty="0"/>
          </a:p>
        </p:txBody>
      </p:sp>
      <p:sp>
        <p:nvSpPr>
          <p:cNvPr id="25" name="Text 5"/>
          <p:cNvSpPr/>
          <p:nvPr/>
        </p:nvSpPr>
        <p:spPr>
          <a:xfrm>
            <a:off x="3078361" y="5581650"/>
            <a:ext cx="163071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Danmarks Nationalbank</a:t>
            </a:r>
            <a:endParaRPr lang="en-US" sz="1350" dirty="0"/>
          </a:p>
        </p:txBody>
      </p:sp>
      <p:sp>
        <p:nvSpPr>
          <p:cNvPr id="26" name="Text 6"/>
          <p:cNvSpPr/>
          <p:nvPr/>
        </p:nvSpPr>
        <p:spPr>
          <a:xfrm>
            <a:off x="2849761" y="6191250"/>
            <a:ext cx="223117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Implementation: 2012</a:t>
            </a:r>
            <a:endParaRPr lang="en-US" sz="1050" dirty="0"/>
          </a:p>
        </p:txBody>
      </p:sp>
      <p:sp>
        <p:nvSpPr>
          <p:cNvPr id="27" name="Text 7"/>
          <p:cNvSpPr/>
          <p:nvPr/>
        </p:nvSpPr>
        <p:spPr>
          <a:xfrm>
            <a:off x="2849761" y="6419850"/>
            <a:ext cx="223117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8717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Initial Rate: -0.2%</a:t>
            </a:r>
            <a:endParaRPr lang="en-US" sz="1050" dirty="0"/>
          </a:p>
        </p:txBody>
      </p:sp>
      <p:sp>
        <p:nvSpPr>
          <p:cNvPr id="28" name="Text 8"/>
          <p:cNvSpPr/>
          <p:nvPr/>
        </p:nvSpPr>
        <p:spPr>
          <a:xfrm>
            <a:off x="5394871" y="5581650"/>
            <a:ext cx="163071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Swiss National Bank</a:t>
            </a:r>
            <a:endParaRPr lang="en-US" sz="1350" dirty="0"/>
          </a:p>
        </p:txBody>
      </p:sp>
      <p:sp>
        <p:nvSpPr>
          <p:cNvPr id="29" name="Text 9"/>
          <p:cNvSpPr/>
          <p:nvPr/>
        </p:nvSpPr>
        <p:spPr>
          <a:xfrm>
            <a:off x="5166271" y="6191250"/>
            <a:ext cx="185931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Implementation: January 2015</a:t>
            </a:r>
            <a:endParaRPr lang="en-US" sz="1050" dirty="0"/>
          </a:p>
        </p:txBody>
      </p:sp>
      <p:sp>
        <p:nvSpPr>
          <p:cNvPr id="30" name="Text 10"/>
          <p:cNvSpPr/>
          <p:nvPr/>
        </p:nvSpPr>
        <p:spPr>
          <a:xfrm>
            <a:off x="5166271" y="6610350"/>
            <a:ext cx="223117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8717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Initial Rate: -0.75%</a:t>
            </a:r>
            <a:endParaRPr lang="en-US" sz="1050" dirty="0"/>
          </a:p>
        </p:txBody>
      </p:sp>
      <p:sp>
        <p:nvSpPr>
          <p:cNvPr id="31" name="Text 11"/>
          <p:cNvSpPr/>
          <p:nvPr/>
        </p:nvSpPr>
        <p:spPr>
          <a:xfrm>
            <a:off x="7711380" y="5581650"/>
            <a:ext cx="163071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Swedish Riksbank</a:t>
            </a:r>
            <a:endParaRPr lang="en-US" sz="1350" dirty="0"/>
          </a:p>
        </p:txBody>
      </p:sp>
      <p:sp>
        <p:nvSpPr>
          <p:cNvPr id="32" name="Text 12"/>
          <p:cNvSpPr/>
          <p:nvPr/>
        </p:nvSpPr>
        <p:spPr>
          <a:xfrm>
            <a:off x="7482780" y="6191250"/>
            <a:ext cx="223117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Implementation: 2015</a:t>
            </a:r>
            <a:endParaRPr lang="en-US" sz="1050" dirty="0"/>
          </a:p>
        </p:txBody>
      </p:sp>
      <p:sp>
        <p:nvSpPr>
          <p:cNvPr id="33" name="Text 13"/>
          <p:cNvSpPr/>
          <p:nvPr/>
        </p:nvSpPr>
        <p:spPr>
          <a:xfrm>
            <a:off x="7482780" y="6419850"/>
            <a:ext cx="223117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8717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Initial Rate: -0.25%</a:t>
            </a:r>
            <a:endParaRPr lang="en-US" sz="1050" dirty="0"/>
          </a:p>
        </p:txBody>
      </p:sp>
      <p:sp>
        <p:nvSpPr>
          <p:cNvPr id="34" name="Text 14"/>
          <p:cNvSpPr/>
          <p:nvPr/>
        </p:nvSpPr>
        <p:spPr>
          <a:xfrm>
            <a:off x="10027890" y="5581650"/>
            <a:ext cx="1601093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Bank of Japan</a:t>
            </a:r>
            <a:endParaRPr lang="en-US" sz="1350" dirty="0"/>
          </a:p>
        </p:txBody>
      </p:sp>
      <p:sp>
        <p:nvSpPr>
          <p:cNvPr id="35" name="Text 15"/>
          <p:cNvSpPr/>
          <p:nvPr/>
        </p:nvSpPr>
        <p:spPr>
          <a:xfrm>
            <a:off x="9799290" y="5924550"/>
            <a:ext cx="1859161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Implementation: January 2016</a:t>
            </a:r>
            <a:endParaRPr lang="en-US" sz="1050" dirty="0"/>
          </a:p>
        </p:txBody>
      </p:sp>
      <p:sp>
        <p:nvSpPr>
          <p:cNvPr id="36" name="Text 16"/>
          <p:cNvSpPr/>
          <p:nvPr/>
        </p:nvSpPr>
        <p:spPr>
          <a:xfrm>
            <a:off x="9799290" y="6343650"/>
            <a:ext cx="2230993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8717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Initial Rate: -0.1%</a:t>
            </a:r>
            <a:endParaRPr lang="en-US" sz="1050" dirty="0"/>
          </a:p>
        </p:txBody>
      </p:sp>
      <p:sp>
        <p:nvSpPr>
          <p:cNvPr id="37" name="Text 17"/>
          <p:cNvSpPr/>
          <p:nvPr/>
        </p:nvSpPr>
        <p:spPr>
          <a:xfrm>
            <a:off x="742950" y="7334250"/>
            <a:ext cx="11125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Key Insights</a:t>
            </a:r>
            <a:endParaRPr lang="en-US" sz="1350" dirty="0"/>
          </a:p>
        </p:txBody>
      </p:sp>
      <p:sp>
        <p:nvSpPr>
          <p:cNvPr id="38" name="Text 18"/>
          <p:cNvSpPr/>
          <p:nvPr/>
        </p:nvSpPr>
        <p:spPr>
          <a:xfrm>
            <a:off x="762000" y="7677150"/>
            <a:ext cx="455056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Denmark was the first to implement NIRP in 2012</a:t>
            </a:r>
            <a:endParaRPr lang="en-US" sz="1200" dirty="0"/>
          </a:p>
        </p:txBody>
      </p:sp>
      <p:sp>
        <p:nvSpPr>
          <p:cNvPr id="39" name="Text 19"/>
          <p:cNvSpPr/>
          <p:nvPr/>
        </p:nvSpPr>
        <p:spPr>
          <a:xfrm>
            <a:off x="6400800" y="7677150"/>
            <a:ext cx="513796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Switzerland had the most negative initial rate at -0.75%</a:t>
            </a:r>
            <a:endParaRPr lang="en-US" sz="1200" dirty="0"/>
          </a:p>
        </p:txBody>
      </p:sp>
      <p:sp>
        <p:nvSpPr>
          <p:cNvPr id="40" name="Text 20"/>
          <p:cNvSpPr/>
          <p:nvPr/>
        </p:nvSpPr>
        <p:spPr>
          <a:xfrm>
            <a:off x="6487418" y="8039100"/>
            <a:ext cx="999768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Page 6 of 10</a:t>
            </a:r>
            <a:endParaRPr lang="en-US" sz="1050" dirty="0"/>
          </a:p>
        </p:txBody>
      </p:sp>
      <p:sp>
        <p:nvSpPr>
          <p:cNvPr id="41" name="Text 21"/>
          <p:cNvSpPr/>
          <p:nvPr/>
        </p:nvSpPr>
        <p:spPr>
          <a:xfrm>
            <a:off x="7472958" y="8039100"/>
            <a:ext cx="520565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Negative Yield Debt: Market Dynamics and Financial Implications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848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838200"/>
            <a:ext cx="9144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04900"/>
            <a:ext cx="4343400" cy="31623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62075"/>
            <a:ext cx="228600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4495800"/>
            <a:ext cx="4343400" cy="2971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752975"/>
            <a:ext cx="1714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5181600"/>
            <a:ext cx="171450" cy="1714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5829300"/>
            <a:ext cx="171450" cy="1714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6477000"/>
            <a:ext cx="171450" cy="1714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81600" y="1104900"/>
            <a:ext cx="6629400" cy="42862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94437" y="1362075"/>
            <a:ext cx="228600" cy="228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10200" y="1790700"/>
            <a:ext cx="6153150" cy="333375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Impact on Banking Sector Profitability</a:t>
            </a:r>
            <a:endParaRPr lang="en-US" sz="2700" dirty="0"/>
          </a:p>
        </p:txBody>
      </p:sp>
      <p:sp>
        <p:nvSpPr>
          <p:cNvPr id="15" name="Text 1"/>
          <p:cNvSpPr/>
          <p:nvPr/>
        </p:nvSpPr>
        <p:spPr>
          <a:xfrm>
            <a:off x="952500" y="1333500"/>
            <a:ext cx="466344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NIM Compression</a:t>
            </a:r>
            <a:endParaRPr lang="en-US" sz="1800" dirty="0"/>
          </a:p>
        </p:txBody>
      </p:sp>
      <p:sp>
        <p:nvSpPr>
          <p:cNvPr id="16" name="Text 2"/>
          <p:cNvSpPr/>
          <p:nvPr/>
        </p:nvSpPr>
        <p:spPr>
          <a:xfrm>
            <a:off x="609600" y="1752600"/>
            <a:ext cx="3886200" cy="1333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Negative Interest Rate Policies (NIRP) have compressed Net Interest Margins (NIM) in regions where they were implemented, as banks cannot fully pass negative rates to retail depositors.</a:t>
            </a:r>
            <a:endParaRPr lang="en-US" sz="1350" dirty="0"/>
          </a:p>
        </p:txBody>
      </p:sp>
      <p:sp>
        <p:nvSpPr>
          <p:cNvPr id="17" name="Text 3"/>
          <p:cNvSpPr/>
          <p:nvPr/>
        </p:nvSpPr>
        <p:spPr>
          <a:xfrm>
            <a:off x="609600" y="3238500"/>
            <a:ext cx="388620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This has reduced banking system profitability and altered business models across affected regions.</a:t>
            </a:r>
            <a:endParaRPr lang="en-US" sz="1350" dirty="0"/>
          </a:p>
        </p:txBody>
      </p:sp>
      <p:sp>
        <p:nvSpPr>
          <p:cNvPr id="18" name="Text 4"/>
          <p:cNvSpPr/>
          <p:nvPr/>
        </p:nvSpPr>
        <p:spPr>
          <a:xfrm>
            <a:off x="895350" y="4724400"/>
            <a:ext cx="38862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Key Insights</a:t>
            </a:r>
            <a:endParaRPr lang="en-US" sz="1800" dirty="0"/>
          </a:p>
        </p:txBody>
      </p:sp>
      <p:sp>
        <p:nvSpPr>
          <p:cNvPr id="19" name="Text 5"/>
          <p:cNvSpPr/>
          <p:nvPr/>
        </p:nvSpPr>
        <p:spPr>
          <a:xfrm>
            <a:off x="895350" y="5143500"/>
            <a:ext cx="360045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Switzerland experienced the largest NIM decline (-100 basis points)</a:t>
            </a:r>
            <a:endParaRPr lang="en-US" sz="1350" dirty="0"/>
          </a:p>
        </p:txBody>
      </p:sp>
      <p:sp>
        <p:nvSpPr>
          <p:cNvPr id="20" name="Text 6"/>
          <p:cNvSpPr/>
          <p:nvPr/>
        </p:nvSpPr>
        <p:spPr>
          <a:xfrm>
            <a:off x="895350" y="5791200"/>
            <a:ext cx="360045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Denmark and Sweden also saw significant compressions (-80 bps each)</a:t>
            </a:r>
            <a:endParaRPr lang="en-US" sz="1350" dirty="0"/>
          </a:p>
        </p:txBody>
      </p:sp>
      <p:sp>
        <p:nvSpPr>
          <p:cNvPr id="21" name="Text 7"/>
          <p:cNvSpPr/>
          <p:nvPr/>
        </p:nvSpPr>
        <p:spPr>
          <a:xfrm>
            <a:off x="895350" y="6438900"/>
            <a:ext cx="36004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United States, which didn't implement NIRP, saw a 20 basis point increase in NIM</a:t>
            </a:r>
            <a:endParaRPr lang="en-US" sz="1350" dirty="0"/>
          </a:p>
        </p:txBody>
      </p:sp>
      <p:sp>
        <p:nvSpPr>
          <p:cNvPr id="22" name="Text 8"/>
          <p:cNvSpPr/>
          <p:nvPr/>
        </p:nvSpPr>
        <p:spPr>
          <a:xfrm>
            <a:off x="4792980" y="1333500"/>
            <a:ext cx="740664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Change in Net Interest Margin (2014–2019)</a:t>
            </a:r>
            <a:endParaRPr lang="en-US" sz="1800" dirty="0"/>
          </a:p>
        </p:txBody>
      </p:sp>
      <p:sp>
        <p:nvSpPr>
          <p:cNvPr id="23" name="Text 9"/>
          <p:cNvSpPr/>
          <p:nvPr/>
        </p:nvSpPr>
        <p:spPr>
          <a:xfrm>
            <a:off x="3855720" y="5543550"/>
            <a:ext cx="79552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Source: Company filings, OCC Economics Department calculations, Bloomberg (OCC, 2021)</a:t>
            </a:r>
            <a:endParaRPr lang="en-US" sz="1050" dirty="0"/>
          </a:p>
        </p:txBody>
      </p:sp>
      <p:sp>
        <p:nvSpPr>
          <p:cNvPr id="24" name="Text 10"/>
          <p:cNvSpPr/>
          <p:nvPr/>
        </p:nvSpPr>
        <p:spPr>
          <a:xfrm>
            <a:off x="6487418" y="7429500"/>
            <a:ext cx="999768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Page 7 of 10</a:t>
            </a:r>
            <a:endParaRPr lang="en-US" sz="1050" dirty="0"/>
          </a:p>
        </p:txBody>
      </p:sp>
      <p:sp>
        <p:nvSpPr>
          <p:cNvPr id="25" name="Text 11"/>
          <p:cNvSpPr/>
          <p:nvPr/>
        </p:nvSpPr>
        <p:spPr>
          <a:xfrm>
            <a:off x="7472958" y="7429500"/>
            <a:ext cx="520565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Negative Yield Debt: Market Dynamics and Financial Implications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838200"/>
            <a:ext cx="9144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04900"/>
            <a:ext cx="36576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95400"/>
            <a:ext cx="457200" cy="457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371600"/>
            <a:ext cx="2286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628900"/>
            <a:ext cx="13335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3390900"/>
            <a:ext cx="13335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5257800"/>
            <a:ext cx="3276600" cy="8001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5391150"/>
            <a:ext cx="123825" cy="1333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7200" y="1104900"/>
            <a:ext cx="3657600" cy="5143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57700" y="1371600"/>
            <a:ext cx="445889" cy="4572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66345" y="1447800"/>
            <a:ext cx="228600" cy="3048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6300" y="2781300"/>
            <a:ext cx="13335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6300" y="3086100"/>
            <a:ext cx="13335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57700" y="4343400"/>
            <a:ext cx="3276600" cy="1714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72000" y="4457700"/>
            <a:ext cx="3048000" cy="15240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3400" y="1104900"/>
            <a:ext cx="3657600" cy="51435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43900" y="1295400"/>
            <a:ext cx="457200" cy="4572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29625" y="1371600"/>
            <a:ext cx="285750" cy="3048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2500" y="2628900"/>
            <a:ext cx="133350" cy="152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2500" y="3162300"/>
            <a:ext cx="133350" cy="1524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43900" y="5600700"/>
            <a:ext cx="3276600" cy="4572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58200" y="5753100"/>
            <a:ext cx="152400" cy="152400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Financial System Distortions</a:t>
            </a:r>
            <a:endParaRPr lang="en-US" sz="2700" dirty="0"/>
          </a:p>
        </p:txBody>
      </p:sp>
      <p:sp>
        <p:nvSpPr>
          <p:cNvPr id="26" name="Text 1"/>
          <p:cNvSpPr/>
          <p:nvPr/>
        </p:nvSpPr>
        <p:spPr>
          <a:xfrm>
            <a:off x="1181100" y="1371600"/>
            <a:ext cx="246513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Search for Yield</a:t>
            </a:r>
            <a:endParaRPr lang="en-US" sz="1800" dirty="0"/>
          </a:p>
        </p:txBody>
      </p:sp>
      <p:sp>
        <p:nvSpPr>
          <p:cNvPr id="27" name="Text 2"/>
          <p:cNvSpPr/>
          <p:nvPr/>
        </p:nvSpPr>
        <p:spPr>
          <a:xfrm>
            <a:off x="571500" y="1905000"/>
            <a:ext cx="32766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Investors move into riskier asset classes to achieve desired returns.</a:t>
            </a:r>
            <a:endParaRPr lang="en-US" sz="1350" dirty="0"/>
          </a:p>
        </p:txBody>
      </p:sp>
      <p:sp>
        <p:nvSpPr>
          <p:cNvPr id="28" name="Text 3"/>
          <p:cNvSpPr/>
          <p:nvPr/>
        </p:nvSpPr>
        <p:spPr>
          <a:xfrm>
            <a:off x="1009650" y="2590800"/>
            <a:ext cx="28384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Increased valuations in credit products, equities, and private markets</a:t>
            </a:r>
            <a:endParaRPr lang="en-US" sz="1200" dirty="0"/>
          </a:p>
        </p:txBody>
      </p:sp>
      <p:sp>
        <p:nvSpPr>
          <p:cNvPr id="29" name="Text 4"/>
          <p:cNvSpPr/>
          <p:nvPr/>
        </p:nvSpPr>
        <p:spPr>
          <a:xfrm>
            <a:off x="1009650" y="3352800"/>
            <a:ext cx="28384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Pension funds and insurance companies accept diminished returns</a:t>
            </a:r>
            <a:endParaRPr lang="en-US" sz="1200" dirty="0"/>
          </a:p>
        </p:txBody>
      </p:sp>
      <p:sp>
        <p:nvSpPr>
          <p:cNvPr id="30" name="Text 5"/>
          <p:cNvSpPr/>
          <p:nvPr/>
        </p:nvSpPr>
        <p:spPr>
          <a:xfrm>
            <a:off x="885825" y="5372100"/>
            <a:ext cx="30480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The "search for yield" phenomenon describes how investors are compelled to move into riskier asset classes.</a:t>
            </a:r>
            <a:endParaRPr lang="en-US" sz="1050" dirty="0"/>
          </a:p>
        </p:txBody>
      </p:sp>
      <p:sp>
        <p:nvSpPr>
          <p:cNvPr id="31" name="Text 6"/>
          <p:cNvSpPr/>
          <p:nvPr/>
        </p:nvSpPr>
        <p:spPr>
          <a:xfrm>
            <a:off x="5055989" y="1295400"/>
            <a:ext cx="2678311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Yield Curve Inversion</a:t>
            </a:r>
            <a:endParaRPr lang="en-US" sz="1800" dirty="0"/>
          </a:p>
        </p:txBody>
      </p:sp>
      <p:sp>
        <p:nvSpPr>
          <p:cNvPr id="32" name="Text 7"/>
          <p:cNvSpPr/>
          <p:nvPr/>
        </p:nvSpPr>
        <p:spPr>
          <a:xfrm>
            <a:off x="4457700" y="2057400"/>
            <a:ext cx="32766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Inversion signals market apprehension about future growth.</a:t>
            </a:r>
            <a:endParaRPr lang="en-US" sz="1350" dirty="0"/>
          </a:p>
        </p:txBody>
      </p:sp>
      <p:sp>
        <p:nvSpPr>
          <p:cNvPr id="33" name="Text 8"/>
          <p:cNvSpPr/>
          <p:nvPr/>
        </p:nvSpPr>
        <p:spPr>
          <a:xfrm>
            <a:off x="4895850" y="2743200"/>
            <a:ext cx="266479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Historical recession predictor</a:t>
            </a:r>
            <a:endParaRPr lang="en-US" sz="1200" dirty="0"/>
          </a:p>
        </p:txBody>
      </p:sp>
      <p:sp>
        <p:nvSpPr>
          <p:cNvPr id="34" name="Text 9"/>
          <p:cNvSpPr/>
          <p:nvPr/>
        </p:nvSpPr>
        <p:spPr>
          <a:xfrm>
            <a:off x="4895850" y="3048000"/>
            <a:ext cx="28384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Global negative yields exacerbate inversion</a:t>
            </a:r>
            <a:endParaRPr lang="en-US" sz="1200" dirty="0"/>
          </a:p>
        </p:txBody>
      </p:sp>
      <p:sp>
        <p:nvSpPr>
          <p:cNvPr id="35" name="Text 10"/>
          <p:cNvSpPr/>
          <p:nvPr/>
        </p:nvSpPr>
        <p:spPr>
          <a:xfrm>
            <a:off x="8953500" y="1371600"/>
            <a:ext cx="2336542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EF9C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Portfolio Shifts</a:t>
            </a:r>
            <a:endParaRPr lang="en-US" sz="1800" dirty="0"/>
          </a:p>
        </p:txBody>
      </p:sp>
      <p:sp>
        <p:nvSpPr>
          <p:cNvPr id="36" name="Text 11"/>
          <p:cNvSpPr/>
          <p:nvPr/>
        </p:nvSpPr>
        <p:spPr>
          <a:xfrm>
            <a:off x="8343900" y="1905000"/>
            <a:ext cx="32766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Investors shift allocations to maintain yield targets.</a:t>
            </a:r>
            <a:endParaRPr lang="en-US" sz="1350" dirty="0"/>
          </a:p>
        </p:txBody>
      </p:sp>
      <p:sp>
        <p:nvSpPr>
          <p:cNvPr id="37" name="Text 12"/>
          <p:cNvSpPr/>
          <p:nvPr/>
        </p:nvSpPr>
        <p:spPr>
          <a:xfrm>
            <a:off x="8782050" y="2590800"/>
            <a:ext cx="28384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Increased risk-taking restores prospective returns</a:t>
            </a:r>
            <a:endParaRPr lang="en-US" sz="1200" dirty="0"/>
          </a:p>
        </p:txBody>
      </p:sp>
      <p:sp>
        <p:nvSpPr>
          <p:cNvPr id="38" name="Text 13"/>
          <p:cNvSpPr/>
          <p:nvPr/>
        </p:nvSpPr>
        <p:spPr>
          <a:xfrm>
            <a:off x="8782050" y="3124200"/>
            <a:ext cx="28384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Regulatory requirements compel negative-yield purchases</a:t>
            </a:r>
            <a:endParaRPr lang="en-US" sz="1200" dirty="0"/>
          </a:p>
        </p:txBody>
      </p:sp>
      <p:sp>
        <p:nvSpPr>
          <p:cNvPr id="39" name="Text 14"/>
          <p:cNvSpPr/>
          <p:nvPr/>
        </p:nvSpPr>
        <p:spPr>
          <a:xfrm>
            <a:off x="8686800" y="5715000"/>
            <a:ext cx="95261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Key Risk:</a:t>
            </a:r>
            <a:endParaRPr lang="en-US" sz="1200" dirty="0"/>
          </a:p>
        </p:txBody>
      </p:sp>
      <p:sp>
        <p:nvSpPr>
          <p:cNvPr id="40" name="Text 15"/>
          <p:cNvSpPr/>
          <p:nvPr/>
        </p:nvSpPr>
        <p:spPr>
          <a:xfrm>
            <a:off x="10060186" y="5715000"/>
            <a:ext cx="173521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8717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Increased volatility</a:t>
            </a:r>
            <a:endParaRPr lang="en-US" sz="1200" dirty="0"/>
          </a:p>
        </p:txBody>
      </p:sp>
      <p:sp>
        <p:nvSpPr>
          <p:cNvPr id="41" name="Text 16"/>
          <p:cNvSpPr/>
          <p:nvPr/>
        </p:nvSpPr>
        <p:spPr>
          <a:xfrm>
            <a:off x="6487418" y="6438900"/>
            <a:ext cx="999768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Page 8 of 10</a:t>
            </a:r>
            <a:endParaRPr lang="en-US" sz="1050" dirty="0"/>
          </a:p>
        </p:txBody>
      </p:sp>
      <p:sp>
        <p:nvSpPr>
          <p:cNvPr id="42" name="Text 17"/>
          <p:cNvSpPr/>
          <p:nvPr/>
        </p:nvSpPr>
        <p:spPr>
          <a:xfrm>
            <a:off x="7472958" y="6438900"/>
            <a:ext cx="520565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Negative Yield Debt: Market Dynamics and Financial Implications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838200"/>
            <a:ext cx="9144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-1432737"/>
            <a:ext cx="5600700" cy="1676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057400"/>
            <a:ext cx="457200" cy="457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2133600"/>
            <a:ext cx="2286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300" y="1866900"/>
            <a:ext cx="5600700" cy="1676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0800" y="2057400"/>
            <a:ext cx="457200" cy="4572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5100" y="2133600"/>
            <a:ext cx="228600" cy="3048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771900"/>
            <a:ext cx="5600700" cy="1676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962400"/>
            <a:ext cx="457200" cy="4572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4038600"/>
            <a:ext cx="228600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300" y="3771900"/>
            <a:ext cx="5600700" cy="1676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0800" y="3962400"/>
            <a:ext cx="457200" cy="4572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86525" y="4038600"/>
            <a:ext cx="285750" cy="304800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Investor Rationale for Negative Yield Purchases</a:t>
            </a:r>
            <a:endParaRPr lang="en-US" sz="2700" dirty="0"/>
          </a:p>
        </p:txBody>
      </p:sp>
      <p:sp>
        <p:nvSpPr>
          <p:cNvPr id="17" name="Text 1"/>
          <p:cNvSpPr/>
          <p:nvPr/>
        </p:nvSpPr>
        <p:spPr>
          <a:xfrm>
            <a:off x="381000" y="1104900"/>
            <a:ext cx="85344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Despite counterintuitive returns, investors purchase negative-yielding bonds for several strategic reasons beyond traditional income generation.</a:t>
            </a:r>
            <a:endParaRPr lang="en-US" sz="1350" dirty="0"/>
          </a:p>
        </p:txBody>
      </p:sp>
      <p:sp>
        <p:nvSpPr>
          <p:cNvPr id="18" name="Text 2"/>
          <p:cNvSpPr/>
          <p:nvPr/>
        </p:nvSpPr>
        <p:spPr>
          <a:xfrm>
            <a:off x="1181100" y="2057400"/>
            <a:ext cx="553212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3B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Safety &amp; Capital Preservation</a:t>
            </a:r>
            <a:endParaRPr lang="en-US" sz="1800" dirty="0"/>
          </a:p>
        </p:txBody>
      </p:sp>
      <p:sp>
        <p:nvSpPr>
          <p:cNvPr id="19" name="Text 3"/>
          <p:cNvSpPr/>
          <p:nvPr/>
        </p:nvSpPr>
        <p:spPr>
          <a:xfrm>
            <a:off x="1181100" y="2438400"/>
            <a:ext cx="46101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 times of uncertainty, government bonds are perceived as safe-haven assets. Investors accept negative yields to protect principal from greater losses in riskier assets.</a:t>
            </a:r>
            <a:endParaRPr lang="en-US" sz="1200" dirty="0"/>
          </a:p>
        </p:txBody>
      </p:sp>
      <p:sp>
        <p:nvSpPr>
          <p:cNvPr id="20" name="Text 4"/>
          <p:cNvSpPr/>
          <p:nvPr/>
        </p:nvSpPr>
        <p:spPr>
          <a:xfrm>
            <a:off x="7010400" y="2057400"/>
            <a:ext cx="553212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3B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Price Appreciation Expectation</a:t>
            </a:r>
            <a:endParaRPr lang="en-US" sz="1800" dirty="0"/>
          </a:p>
        </p:txBody>
      </p:sp>
      <p:sp>
        <p:nvSpPr>
          <p:cNvPr id="21" name="Text 5"/>
          <p:cNvSpPr/>
          <p:nvPr/>
        </p:nvSpPr>
        <p:spPr>
          <a:xfrm>
            <a:off x="7010400" y="2438400"/>
            <a:ext cx="46101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If investors anticipate rates will fall further into negative territory, bond prices will rise. They can sell before maturity for a profit, even if holding to maturity would result in a loss.</a:t>
            </a:r>
            <a:endParaRPr lang="en-US" sz="1200" dirty="0"/>
          </a:p>
        </p:txBody>
      </p:sp>
      <p:sp>
        <p:nvSpPr>
          <p:cNvPr id="22" name="Text 6"/>
          <p:cNvSpPr/>
          <p:nvPr/>
        </p:nvSpPr>
        <p:spPr>
          <a:xfrm>
            <a:off x="1181100" y="3962400"/>
            <a:ext cx="553212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3B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Currency Hedging/Appreciation</a:t>
            </a:r>
            <a:endParaRPr lang="en-US" sz="1800" dirty="0"/>
          </a:p>
        </p:txBody>
      </p:sp>
      <p:sp>
        <p:nvSpPr>
          <p:cNvPr id="23" name="Text 7"/>
          <p:cNvSpPr/>
          <p:nvPr/>
        </p:nvSpPr>
        <p:spPr>
          <a:xfrm>
            <a:off x="1181100" y="4343400"/>
            <a:ext cx="46101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Investors might buy negative-yielding bonds denominated in another currency if they expect that currency to appreciate, offsetting the negative yield or generating a positive return.</a:t>
            </a:r>
            <a:endParaRPr lang="en-US" sz="1200" dirty="0"/>
          </a:p>
        </p:txBody>
      </p:sp>
      <p:sp>
        <p:nvSpPr>
          <p:cNvPr id="24" name="Text 8"/>
          <p:cNvSpPr/>
          <p:nvPr/>
        </p:nvSpPr>
        <p:spPr>
          <a:xfrm>
            <a:off x="7010400" y="3962400"/>
            <a:ext cx="553212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3B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Regulatory/Mandate Requirements</a:t>
            </a:r>
            <a:endParaRPr lang="en-US" sz="1800" dirty="0"/>
          </a:p>
        </p:txBody>
      </p:sp>
      <p:sp>
        <p:nvSpPr>
          <p:cNvPr id="25" name="Text 9"/>
          <p:cNvSpPr/>
          <p:nvPr/>
        </p:nvSpPr>
        <p:spPr>
          <a:xfrm>
            <a:off x="7010400" y="4343400"/>
            <a:ext cx="46101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Institutional investors like pension funds are often mandated to hold certain proportions of highly-rated, liquid government bonds, regardless of yield. These requirements compel them to purchase negative-yielding debt.</a:t>
            </a:r>
            <a:endParaRPr lang="en-US" sz="1200" dirty="0"/>
          </a:p>
        </p:txBody>
      </p:sp>
      <p:sp>
        <p:nvSpPr>
          <p:cNvPr id="26" name="Text 10"/>
          <p:cNvSpPr/>
          <p:nvPr/>
        </p:nvSpPr>
        <p:spPr>
          <a:xfrm>
            <a:off x="381000" y="5676900"/>
            <a:ext cx="137160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Sources: Schroders, RBC GAM, NEAM Group, CFI, CNBC, PortfolioConstruction Forum</a:t>
            </a:r>
            <a:endParaRPr lang="en-US" sz="1050" dirty="0"/>
          </a:p>
        </p:txBody>
      </p:sp>
      <p:sp>
        <p:nvSpPr>
          <p:cNvPr id="27" name="Text 11"/>
          <p:cNvSpPr/>
          <p:nvPr/>
        </p:nvSpPr>
        <p:spPr>
          <a:xfrm>
            <a:off x="6487418" y="6438900"/>
            <a:ext cx="999768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Page 9 of 10</a:t>
            </a:r>
            <a:endParaRPr lang="en-US" sz="1050" dirty="0"/>
          </a:p>
        </p:txBody>
      </p:sp>
      <p:sp>
        <p:nvSpPr>
          <p:cNvPr id="28" name="Text 12"/>
          <p:cNvSpPr/>
          <p:nvPr/>
        </p:nvSpPr>
        <p:spPr>
          <a:xfrm>
            <a:off x="7472958" y="6438900"/>
            <a:ext cx="520565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Negative Yield Debt: Market Dynamics and Financial Implications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1242</Words>
  <Application>Microsoft Macintosh PowerPoint</Application>
  <PresentationFormat>Widescreen</PresentationFormat>
  <Paragraphs>195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ui-sans-serif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Dev Pandya</cp:lastModifiedBy>
  <cp:revision>3</cp:revision>
  <dcterms:created xsi:type="dcterms:W3CDTF">2025-11-10T17:25:31Z</dcterms:created>
  <dcterms:modified xsi:type="dcterms:W3CDTF">2025-11-10T19:36:49Z</dcterms:modified>
</cp:coreProperties>
</file>